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43" r:id="rId2"/>
    <p:sldId id="336" r:id="rId3"/>
    <p:sldId id="276" r:id="rId4"/>
    <p:sldId id="357" r:id="rId5"/>
    <p:sldId id="365" r:id="rId6"/>
    <p:sldId id="366" r:id="rId7"/>
    <p:sldId id="376" r:id="rId8"/>
    <p:sldId id="378" r:id="rId9"/>
    <p:sldId id="268" r:id="rId10"/>
    <p:sldId id="269" r:id="rId11"/>
    <p:sldId id="377" r:id="rId12"/>
    <p:sldId id="373" r:id="rId13"/>
    <p:sldId id="375" r:id="rId14"/>
    <p:sldId id="374" r:id="rId15"/>
    <p:sldId id="364" r:id="rId16"/>
    <p:sldId id="33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CB8"/>
    <a:srgbClr val="FFCCFF"/>
    <a:srgbClr val="FFFFFF"/>
    <a:srgbClr val="FDFAEC"/>
    <a:srgbClr val="FDFAEB"/>
    <a:srgbClr val="ED1C24"/>
    <a:srgbClr val="EE3338"/>
    <a:srgbClr val="0072B9"/>
    <a:srgbClr val="D83236"/>
    <a:srgbClr val="F68B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085" autoAdjust="0"/>
    <p:restoredTop sz="94660"/>
  </p:normalViewPr>
  <p:slideViewPr>
    <p:cSldViewPr snapToGrid="0">
      <p:cViewPr varScale="1">
        <p:scale>
          <a:sx n="69" d="100"/>
          <a:sy n="69" d="100"/>
        </p:scale>
        <p:origin x="76" y="24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7B6626-4231-4DD9-87C9-E84647F4F790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634D73-0A17-47E2-945B-9C5FB61C5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606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C86B3-DB16-4E81-9B1C-117A74753F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0FB5F6-4947-42C7-85D1-87F986B30A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CB55F6-6239-4207-A82E-537D84011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B952F8-F96E-4DC9-B7C6-F02B7A45D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9A535E-9DA8-4BE4-9ED2-DE0A97D4E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89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0D765-92CE-4502-9D50-C81CCCE05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C11375-4BF6-4F74-B834-4AF05D9D27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FB0ED3-DF00-409D-9DE6-9469EAFB0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5EB722-8435-4D69-8D8D-1BFF23871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D4557B-BF42-4B9D-9317-5C0191BDE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921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9F05F4-1D2A-4C9C-A394-65C703D0F1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7A1079-2E7B-4ACD-A023-3CDB20AB3F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89AC31-F07A-48FC-B228-5CFF2994A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348534-4FE6-43B8-B39C-2CB083C1B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446578-757C-4D19-B53F-C7C401307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740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1FD56-401F-454B-9367-EBE70728A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D2F96-00BB-43AD-AF7E-FC7A3C7DE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F93D43-4FEF-430F-AE3F-DEB138939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55E527-D269-43AF-A952-FE3A417DF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50A628-18AC-45E9-A165-095902D5B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205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8EEBF-6DD3-4EA2-893C-D3A849EAA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1B3210-7993-40B6-95CD-3F60854466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E57688-5C4A-4220-A68F-3C3312231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9BED82-2845-4453-A938-8E73594D3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B7641-EA46-490A-A9A7-D4B7F7AE9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980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5A8E2-A7BF-4374-A21B-7D570CC8C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4C2FEC-85CF-4142-B532-0E312B8BD4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20C1B2-8572-43ED-A1EF-7B22CC0222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CC4224-E31E-4DC3-8302-AB06DCF07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2DC25E-3510-444C-A32E-9F4794D02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8D2560-9DB9-46FE-BD12-0D4A36C88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725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D8D31-44B8-4586-9D24-15809035B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5E27E1-A8B8-41AE-8D53-E261AFA47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ED0408-96E2-4D6C-A34D-2251CB1251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5B5D2C-F5F7-42AD-977A-062DCF9BB8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46F845-41E5-4DD8-8AE9-769CD12D5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35E63C-0F18-410D-8F59-E7D63F972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ACB113-922E-4689-AAE6-E37BFD747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1FF874-185D-4E49-8D57-E905C25CA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321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5CD6E-381C-4269-9082-A6A19B216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F89C23-7083-4C4C-A903-432CC8D1B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15B02F-FC0F-4499-A112-93D41FE9F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FFA0BC-5A0D-4FA0-9AA6-3DAE4EBB7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242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C25E1D-8DD8-40A6-B383-1AD2FE651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FDFBBB-72E5-468E-ACFC-ED1FA174A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BF396F-C476-47B8-8BEB-8C1C9D678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564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F41C4-379E-40EE-9BA8-6EB14DC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B54057-6AA6-433B-B1FB-210226BFD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5D66BE-B8CD-4A55-B822-327DCD3667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540CA8-B21B-4756-B0E6-06208B32A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507D4C-41C0-4043-9D65-4174E8D51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5C11E6-432D-4200-A9D2-83311BECC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398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360A4-04CE-4B91-A940-A0B595038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8D7269-BBA5-49A9-B709-8ECCD17904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5FD460-14A2-4620-AC9C-3FEF475EA1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2714FE-9DEE-4F1C-9CB4-C6D3A9206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379B26-341E-4FAC-A250-26CE381F2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0F2582-BFB8-4841-9683-156F4CA4D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576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133DCF-F572-4E29-803E-EE030962B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397885-C79B-4A83-B889-C8277DA1F6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5ADE73-16B4-4BED-A288-5A06D7E105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fld id="{1E26D13E-E5D4-4713-B2E2-B00F8876F654}" type="datetimeFigureOut">
              <a:rPr lang="en-US" smtClean="0"/>
              <a:pPr/>
              <a:t>9/14/2020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2BA571-7A46-43CD-B404-37E5213630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E69AA-8CB8-4984-AC6D-E2F65F2D24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fld id="{55DFD8D7-AE1A-4E2B-9424-7B4D3278CE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814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png"/><Relationship Id="rId7" Type="http://schemas.openxmlformats.org/officeDocument/2006/relationships/image" Target="../media/image70.png"/><Relationship Id="rId12" Type="http://schemas.openxmlformats.org/officeDocument/2006/relationships/image" Target="../media/image100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Relationship Id="rId6" Type="http://schemas.openxmlformats.org/officeDocument/2006/relationships/image" Target="../media/image22.png"/><Relationship Id="rId11" Type="http://schemas.openxmlformats.org/officeDocument/2006/relationships/image" Target="../media/image90.png"/><Relationship Id="rId5" Type="http://schemas.openxmlformats.org/officeDocument/2006/relationships/image" Target="../media/image21.png"/><Relationship Id="rId10" Type="http://schemas.openxmlformats.org/officeDocument/2006/relationships/image" Target="../media/image24.png"/><Relationship Id="rId9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7" Type="http://schemas.openxmlformats.org/officeDocument/2006/relationships/image" Target="../media/image28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Relationship Id="rId5" Type="http://schemas.openxmlformats.org/officeDocument/2006/relationships/image" Target="../media/image31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Relationship Id="rId6" Type="http://schemas.openxmlformats.org/officeDocument/2006/relationships/image" Target="../media/image210.png"/><Relationship Id="rId11" Type="http://schemas.openxmlformats.org/officeDocument/2006/relationships/image" Target="../media/image15.png"/><Relationship Id="rId5" Type="http://schemas.openxmlformats.org/officeDocument/2006/relationships/image" Target="../media/image111.png"/><Relationship Id="rId10" Type="http://schemas.openxmlformats.org/officeDocument/2006/relationships/image" Target="../media/image14.png"/><Relationship Id="rId9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Relationship Id="rId5" Type="http://schemas.openxmlformats.org/officeDocument/2006/relationships/image" Target="../media/image4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6" Type="http://schemas.openxmlformats.org/officeDocument/2006/relationships/image" Target="../media/image8.png"/><Relationship Id="rId5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Relationship Id="rId6" Type="http://schemas.openxmlformats.org/officeDocument/2006/relationships/image" Target="../media/image6.png"/><Relationship Id="rId5" Type="http://schemas.openxmlformats.org/officeDocument/2006/relationships/image" Target="../media/image1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40F48-6CB9-4C9F-97DF-9AA45F0ECB37}"/>
              </a:ext>
            </a:extLst>
          </p:cNvPr>
          <p:cNvSpPr txBox="1"/>
          <p:nvPr/>
        </p:nvSpPr>
        <p:spPr>
          <a:xfrm>
            <a:off x="794085" y="180482"/>
            <a:ext cx="9577137" cy="6997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n-US" sz="2400" b="1" dirty="0"/>
              <a:t>How to best use these slides…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View the PPT as a slide show</a:t>
            </a:r>
          </a:p>
          <a:p>
            <a:pPr marL="742950" lvl="1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Then click through every step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Mouse clicks will advance the slide show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Left/right arrow keys move forward/backward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Mouse wheel scrolling moves forward/backward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When a question is posed, stop and think it through, try to answer it yourself before clicking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If you have questions, email me, ask in the Teams Student Center channel!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C6E56D1-A806-41CC-B805-4FFA07CFEE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9917" y="1728702"/>
            <a:ext cx="10155067" cy="1343212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257EB3AC-F04A-4053-8C8E-8B5AF13C1548}"/>
              </a:ext>
            </a:extLst>
          </p:cNvPr>
          <p:cNvSpPr/>
          <p:nvPr/>
        </p:nvSpPr>
        <p:spPr>
          <a:xfrm>
            <a:off x="5289264" y="1592925"/>
            <a:ext cx="948690" cy="807383"/>
          </a:xfrm>
          <a:prstGeom prst="ellipse">
            <a:avLst/>
          </a:prstGeom>
          <a:solidFill>
            <a:srgbClr val="FFFF00">
              <a:alpha val="10000"/>
            </a:srgb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761C8D6-1D0E-4ABC-B826-E2B952CE274C}"/>
              </a:ext>
            </a:extLst>
          </p:cNvPr>
          <p:cNvSpPr/>
          <p:nvPr/>
        </p:nvSpPr>
        <p:spPr>
          <a:xfrm>
            <a:off x="1020251" y="2087272"/>
            <a:ext cx="948690" cy="807383"/>
          </a:xfrm>
          <a:prstGeom prst="ellipse">
            <a:avLst/>
          </a:prstGeom>
          <a:solidFill>
            <a:srgbClr val="FFFF00">
              <a:alpha val="10000"/>
            </a:srgb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6E28EC4-855D-4D57-AB57-3ABF6925D9C5}"/>
              </a:ext>
            </a:extLst>
          </p:cNvPr>
          <p:cNvCxnSpPr>
            <a:cxnSpLocks/>
            <a:endCxn id="4" idx="2"/>
          </p:cNvCxnSpPr>
          <p:nvPr/>
        </p:nvCxnSpPr>
        <p:spPr>
          <a:xfrm>
            <a:off x="3455335" y="1728702"/>
            <a:ext cx="1833929" cy="26791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295DCBF-7EB8-4A2F-A3B8-5419D4969D14}"/>
              </a:ext>
            </a:extLst>
          </p:cNvPr>
          <p:cNvCxnSpPr>
            <a:cxnSpLocks/>
          </p:cNvCxnSpPr>
          <p:nvPr/>
        </p:nvCxnSpPr>
        <p:spPr>
          <a:xfrm flipH="1">
            <a:off x="1933283" y="1728702"/>
            <a:ext cx="1306307" cy="49434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604458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C97B7BA-A624-474E-B714-D6C64B5E1918}"/>
              </a:ext>
            </a:extLst>
          </p:cNvPr>
          <p:cNvSpPr/>
          <p:nvPr/>
        </p:nvSpPr>
        <p:spPr>
          <a:xfrm>
            <a:off x="195943" y="3600747"/>
            <a:ext cx="6866332" cy="42914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F16C17E-A2F2-483E-9392-2EDE2258ADAB}"/>
              </a:ext>
            </a:extLst>
          </p:cNvPr>
          <p:cNvSpPr/>
          <p:nvPr/>
        </p:nvSpPr>
        <p:spPr>
          <a:xfrm>
            <a:off x="3962400" y="5412377"/>
            <a:ext cx="1506583" cy="31153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3081865" y="5359937"/>
            <a:ext cx="7960820" cy="707886"/>
            <a:chOff x="2342509" y="4020115"/>
            <a:chExt cx="7960820" cy="707886"/>
          </a:xfrm>
        </p:grpSpPr>
        <p:sp>
          <p:nvSpPr>
            <p:cNvPr id="20" name="Isosceles Triangle 19"/>
            <p:cNvSpPr/>
            <p:nvPr/>
          </p:nvSpPr>
          <p:spPr>
            <a:xfrm rot="5400000">
              <a:off x="2297087" y="4068851"/>
              <a:ext cx="340663" cy="249819"/>
            </a:xfrm>
            <a:prstGeom prst="triangle">
              <a:avLst/>
            </a:prstGeom>
            <a:solidFill>
              <a:srgbClr val="ED1D24"/>
            </a:solidFill>
            <a:ln>
              <a:solidFill>
                <a:srgbClr val="ED1D24"/>
              </a:solidFill>
            </a:ln>
            <a:effectLst>
              <a:outerShdw blurRad="76200" dist="508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latin typeface="Arial" panose="020B0604020202020204" pitchFamily="34" charset="0"/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4C156E29-3D25-4949-84B3-150AABEA8ED7}"/>
                </a:ext>
              </a:extLst>
            </p:cNvPr>
            <p:cNvSpPr txBox="1"/>
            <p:nvPr/>
          </p:nvSpPr>
          <p:spPr>
            <a:xfrm>
              <a:off x="2681161" y="4020115"/>
              <a:ext cx="762216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Arial" pitchFamily="34" charset="0"/>
                  <a:cs typeface="Arial" pitchFamily="34" charset="0"/>
                </a:rPr>
                <a:t>The approximate height of a person with a 35-centimeter femur is</a:t>
              </a:r>
            </a:p>
            <a:p>
              <a:r>
                <a:rPr lang="en-US" sz="2000" dirty="0">
                  <a:latin typeface="Arial" pitchFamily="34" charset="0"/>
                  <a:cs typeface="Arial" pitchFamily="34" charset="0"/>
                </a:rPr>
                <a:t>157.5 centimeters.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4477295" y="2768298"/>
                <a:ext cx="2743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y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170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>
                    <a:solidFill>
                      <a:srgbClr val="006CB8"/>
                    </a:solidFill>
                    <a:latin typeface="Arial" pitchFamily="34" charset="0"/>
                    <a:cs typeface="Arial" pitchFamily="34" charset="0"/>
                  </a:rPr>
                  <a:t>2.5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(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40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)</a:t>
                </a:r>
                <a:endParaRPr lang="en-US" sz="2000" dirty="0">
                  <a:solidFill>
                    <a:srgbClr val="006CB7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7295" y="2768298"/>
                <a:ext cx="2743200" cy="400110"/>
              </a:xfrm>
              <a:prstGeom prst="rect">
                <a:avLst/>
              </a:prstGeom>
              <a:blipFill>
                <a:blip r:embed="rId5"/>
                <a:stretch>
                  <a:fillRect l="-2222" t="-60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8024935" y="2791884"/>
            <a:ext cx="329184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Substitute for </a:t>
            </a:r>
            <a:r>
              <a:rPr lang="en-US" sz="2000" i="1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i="1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2000" baseline="-25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, and </a:t>
            </a:r>
            <a:r>
              <a:rPr lang="en-US" sz="2000" i="1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US" sz="2000" baseline="-25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8024935" y="2342265"/>
            <a:ext cx="2560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Point-slope form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4680976" y="2324646"/>
                <a:ext cx="2286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y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i="1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y</a:t>
                </a:r>
                <a:r>
                  <a:rPr lang="en-US" sz="2000" baseline="-25000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1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i="1" dirty="0">
                    <a:solidFill>
                      <a:srgbClr val="006CB8"/>
                    </a:solidFill>
                    <a:latin typeface="Arial" pitchFamily="34" charset="0"/>
                    <a:cs typeface="Arial" pitchFamily="34" charset="0"/>
                  </a:rPr>
                  <a:t>m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(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i="1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000" baseline="-25000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1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)</a:t>
                </a:r>
                <a:endParaRPr lang="en-US" sz="2000" dirty="0">
                  <a:solidFill>
                    <a:srgbClr val="006CB7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0976" y="2324646"/>
                <a:ext cx="2286000" cy="400110"/>
              </a:xfrm>
              <a:prstGeom prst="rect">
                <a:avLst/>
              </a:prstGeom>
              <a:blipFill>
                <a:blip r:embed="rId6"/>
                <a:stretch>
                  <a:fillRect l="-2933" t="-6061" r="-1333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2939859" y="4029892"/>
            <a:ext cx="63725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Use the equation to estimate the height of the person.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3453481" y="4477697"/>
                <a:ext cx="210312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y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2.5(</a:t>
                </a:r>
                <a:r>
                  <a:rPr lang="en-US" sz="2000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35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+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70</a:t>
                </a:r>
                <a:endParaRPr lang="en-US" sz="2000" dirty="0">
                  <a:solidFill>
                    <a:srgbClr val="006CB7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3481" y="4477697"/>
                <a:ext cx="2103120" cy="400110"/>
              </a:xfrm>
              <a:prstGeom prst="rect">
                <a:avLst/>
              </a:prstGeom>
              <a:blipFill>
                <a:blip r:embed="rId7"/>
                <a:stretch>
                  <a:fillRect l="-3188" t="-7692" r="-580" b="-2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3645762" y="4855072"/>
                <a:ext cx="128016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157.5</a:t>
                </a:r>
                <a:endParaRPr lang="en-US" sz="2000" dirty="0">
                  <a:solidFill>
                    <a:srgbClr val="006CB7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5762" y="4855072"/>
                <a:ext cx="1280160" cy="400110"/>
              </a:xfrm>
              <a:prstGeom prst="rect">
                <a:avLst/>
              </a:prstGeom>
              <a:blipFill>
                <a:blip r:embed="rId8"/>
                <a:stretch>
                  <a:fillRect t="-60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4479494" y="3189871"/>
                <a:ext cx="2743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y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170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2.5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100</a:t>
                </a:r>
                <a:endParaRPr lang="en-US" sz="2000" dirty="0">
                  <a:solidFill>
                    <a:srgbClr val="006CB7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9494" y="3189871"/>
                <a:ext cx="2743200" cy="400110"/>
              </a:xfrm>
              <a:prstGeom prst="rect">
                <a:avLst/>
              </a:prstGeom>
              <a:blipFill>
                <a:blip r:embed="rId9"/>
                <a:stretch>
                  <a:fillRect l="-2444" t="-60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8024935" y="3191565"/>
            <a:ext cx="2468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Distributive Property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5233475" y="3596273"/>
                <a:ext cx="1828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y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2.5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+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70</a:t>
                </a:r>
                <a:endParaRPr lang="en-US" sz="2000" dirty="0">
                  <a:solidFill>
                    <a:srgbClr val="006CB7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3475" y="3596273"/>
                <a:ext cx="1828800" cy="400110"/>
              </a:xfrm>
              <a:prstGeom prst="rect">
                <a:avLst/>
              </a:prstGeom>
              <a:blipFill>
                <a:blip r:embed="rId10"/>
                <a:stretch>
                  <a:fillRect l="-3667" t="-7576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8024935" y="3600747"/>
            <a:ext cx="27809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Add 170 to each side.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8024935" y="4482987"/>
            <a:ext cx="2468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Substitute 35 for </a:t>
            </a:r>
            <a:r>
              <a:rPr lang="en-US" sz="2000" i="1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8024935" y="4858525"/>
            <a:ext cx="1188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Simplify.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3894910" y="1902250"/>
                <a:ext cx="773348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Use point-slope form to write an equation. Use (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000" baseline="-25000" dirty="0">
                    <a:latin typeface="Arial" pitchFamily="34" charset="0"/>
                    <a:cs typeface="Arial" pitchFamily="34" charset="0"/>
                  </a:rPr>
                  <a:t>1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, 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y</a:t>
                </a:r>
                <a:r>
                  <a:rPr lang="en-US" sz="2000" baseline="-25000" dirty="0">
                    <a:latin typeface="Arial" pitchFamily="34" charset="0"/>
                    <a:cs typeface="Arial" pitchFamily="34" charset="0"/>
                  </a:rPr>
                  <a:t>1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(40, 170).</a:t>
                </a:r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4910" y="1902250"/>
                <a:ext cx="7733480" cy="400110"/>
              </a:xfrm>
              <a:prstGeom prst="rect">
                <a:avLst/>
              </a:prstGeom>
              <a:blipFill>
                <a:blip r:embed="rId11"/>
                <a:stretch>
                  <a:fillRect l="-867" t="-60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>
            <a:extLst>
              <a:ext uri="{FF2B5EF4-FFF2-40B4-BE49-F238E27FC236}">
                <a16:creationId xmlns:a16="http://schemas.microsoft.com/office/drawing/2014/main" id="{4F0EDCE2-5C42-44B0-85B4-D988AAC1B9FB}"/>
              </a:ext>
            </a:extLst>
          </p:cNvPr>
          <p:cNvSpPr txBox="1"/>
          <p:nvPr/>
        </p:nvSpPr>
        <p:spPr>
          <a:xfrm>
            <a:off x="2949318" y="295640"/>
            <a:ext cx="4846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/>
            <a:r>
              <a:rPr lang="en-US" sz="2000" b="1" dirty="0">
                <a:latin typeface="Arial" pitchFamily="34" charset="0"/>
                <a:cs typeface="Arial" pitchFamily="34" charset="0"/>
              </a:rPr>
              <a:t>Step 4 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Write an equation of the line.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95E8664-0CFD-45DA-99B7-0131B579CF2E}"/>
              </a:ext>
            </a:extLst>
          </p:cNvPr>
          <p:cNvSpPr txBox="1"/>
          <p:nvPr/>
        </p:nvSpPr>
        <p:spPr>
          <a:xfrm>
            <a:off x="3894910" y="695750"/>
            <a:ext cx="2423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/>
            <a:r>
              <a:rPr lang="en-US" sz="2000" dirty="0">
                <a:latin typeface="Arial" pitchFamily="34" charset="0"/>
                <a:cs typeface="Arial" pitchFamily="34" charset="0"/>
              </a:rPr>
              <a:t>First, find the slope.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1B982260-F85A-4B90-ADB8-D81F38C865E0}"/>
                  </a:ext>
                </a:extLst>
              </p:cNvPr>
              <p:cNvSpPr txBox="1"/>
              <p:nvPr/>
            </p:nvSpPr>
            <p:spPr>
              <a:xfrm>
                <a:off x="4585790" y="1095860"/>
                <a:ext cx="4480560" cy="6037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m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y</m:t>
                        </m:r>
                        <m:r>
                          <m:rPr>
                            <m:nor/>
                          </m:rPr>
                          <a:rPr lang="en-US" sz="2000" baseline="-25000"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2000" b="0" i="0" baseline="-25000" smtClean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a:rPr lang="en-US" sz="2000" i="1" dirty="0">
                            <a:solidFill>
                              <a:schemeClr val="dk1"/>
                            </a:solidFill>
                            <a:latin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 b="0" i="0" dirty="0" smtClean="0">
                            <a:solidFill>
                              <a:schemeClr val="dk1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y</m:t>
                        </m:r>
                        <m:r>
                          <m:rPr>
                            <m:nor/>
                          </m:rPr>
                          <a:rPr lang="en-US" sz="2000" b="0" i="0" baseline="-25000" smtClean="0">
                            <a:latin typeface="Arial" pitchFamily="34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b="0" i="1" smtClean="0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="0" i="0" baseline="-25000" smtClean="0">
                            <a:latin typeface="Arial" pitchFamily="34" charset="0"/>
                            <a:cs typeface="Arial" pitchFamily="34" charset="0"/>
                          </a:rPr>
                          <m:t>2 </m:t>
                        </m:r>
                        <m:r>
                          <a:rPr lang="en-US" sz="2000" i="1" dirty="0">
                            <a:solidFill>
                              <a:schemeClr val="dk1"/>
                            </a:solidFill>
                            <a:latin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 b="0" i="0" dirty="0" smtClean="0">
                            <a:solidFill>
                              <a:schemeClr val="dk1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b="0" i="1" smtClean="0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="0" i="0" baseline="-25000" smtClean="0">
                            <a:latin typeface="Arial" pitchFamily="34" charset="0"/>
                            <a:cs typeface="Arial" pitchFamily="34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195 </m:t>
                        </m:r>
                        <m:r>
                          <a:rPr lang="en-US" sz="2000" i="1" dirty="0">
                            <a:solidFill>
                              <a:schemeClr val="dk1"/>
                            </a:solidFill>
                            <a:latin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170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50 </m:t>
                        </m:r>
                        <m:r>
                          <a:rPr lang="en-US" sz="2000" i="1" dirty="0">
                            <a:solidFill>
                              <a:schemeClr val="dk1"/>
                            </a:solidFill>
                            <a:latin typeface="Cambria Math"/>
                            <a:cs typeface="Arial" pitchFamily="34" charset="0"/>
                          </a:rPr>
                          <m:t>−</m:t>
                        </m:r>
                        <m:r>
                          <a:rPr lang="en-US" sz="2000" b="0" i="1" dirty="0" smtClean="0">
                            <a:solidFill>
                              <a:schemeClr val="dk1"/>
                            </a:solidFill>
                            <a:latin typeface="Cambria Math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40</m:t>
                        </m:r>
                      </m:den>
                    </m:f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25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2.5</a:t>
                </a: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1B982260-F85A-4B90-ADB8-D81F38C865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5790" y="1095860"/>
                <a:ext cx="4480560" cy="603755"/>
              </a:xfrm>
              <a:prstGeom prst="rect">
                <a:avLst/>
              </a:prstGeom>
              <a:blipFill>
                <a:blip r:embed="rId12"/>
                <a:stretch>
                  <a:fillRect l="-1361" b="-40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683D6126-A3AB-415D-BFF3-5D03A0979757}"/>
              </a:ext>
            </a:extLst>
          </p:cNvPr>
          <p:cNvSpPr txBox="1"/>
          <p:nvPr/>
        </p:nvSpPr>
        <p:spPr>
          <a:xfrm>
            <a:off x="195943" y="3641741"/>
            <a:ext cx="3931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Here we have found </a:t>
            </a:r>
            <a:r>
              <a:rPr lang="en-US" b="1" dirty="0">
                <a:solidFill>
                  <a:srgbClr val="FF0000"/>
                </a:solidFill>
              </a:rPr>
              <a:t>***A*** </a:t>
            </a:r>
            <a:r>
              <a:rPr lang="en-US" dirty="0"/>
              <a:t>Line of Fit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88B3EF5-F97C-48A9-8357-1E5FB9EE3A35}"/>
              </a:ext>
            </a:extLst>
          </p:cNvPr>
          <p:cNvCxnSpPr>
            <a:cxnSpLocks/>
          </p:cNvCxnSpPr>
          <p:nvPr/>
        </p:nvCxnSpPr>
        <p:spPr>
          <a:xfrm>
            <a:off x="4127864" y="3826407"/>
            <a:ext cx="104866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323296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25" grpId="0"/>
      <p:bldP spid="26" grpId="0"/>
      <p:bldP spid="24" grpId="0"/>
      <p:bldP spid="32" grpId="0"/>
      <p:bldP spid="34" grpId="0"/>
      <p:bldP spid="36" grpId="0"/>
      <p:bldP spid="44" grpId="0"/>
      <p:bldP spid="46" grpId="0"/>
      <p:bldP spid="49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D71D10B3-C111-4CE0-82B1-18F80C0DCE35}"/>
              </a:ext>
            </a:extLst>
          </p:cNvPr>
          <p:cNvSpPr/>
          <p:nvPr/>
        </p:nvSpPr>
        <p:spPr>
          <a:xfrm>
            <a:off x="7735910" y="442174"/>
            <a:ext cx="3906591" cy="1429555"/>
          </a:xfrm>
          <a:prstGeom prst="roundRect">
            <a:avLst/>
          </a:prstGeom>
          <a:solidFill>
            <a:srgbClr val="FFFF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831B534-C88F-459D-9B0B-08CDF174D8DD}"/>
              </a:ext>
            </a:extLst>
          </p:cNvPr>
          <p:cNvSpPr/>
          <p:nvPr/>
        </p:nvSpPr>
        <p:spPr>
          <a:xfrm>
            <a:off x="2966435" y="2326802"/>
            <a:ext cx="4499020" cy="211213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9" name="Table 68"/>
          <p:cNvGraphicFramePr>
            <a:graphicFrameLocks noGrp="1"/>
          </p:cNvGraphicFramePr>
          <p:nvPr/>
        </p:nvGraphicFramePr>
        <p:xfrm>
          <a:off x="273519" y="220197"/>
          <a:ext cx="2509683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69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27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u="none" strike="noStrike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Femur</a:t>
                      </a:r>
                    </a:p>
                    <a:p>
                      <a:pPr algn="ctr"/>
                      <a:r>
                        <a:rPr lang="en-US" sz="2000" b="1" i="0" u="none" strike="noStrike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length, </a:t>
                      </a:r>
                      <a:r>
                        <a:rPr lang="en-US" sz="2000" b="1" i="1" u="none" strike="noStrike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C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u="none" strike="noStrike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Height, </a:t>
                      </a:r>
                      <a:r>
                        <a:rPr lang="en-US" sz="2000" b="1" i="1" u="none" strike="noStrike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y</a:t>
                      </a:r>
                      <a:endParaRPr lang="en-US" sz="2000" baseline="30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170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3660"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183</a:t>
                      </a:r>
                    </a:p>
                  </a:txBody>
                  <a:tcPr>
                    <a:lnL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</a:p>
                  </a:txBody>
                  <a:tcPr>
                    <a:lnL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151</a:t>
                      </a:r>
                    </a:p>
                  </a:txBody>
                  <a:tcPr>
                    <a:lnL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</a:p>
                  </a:txBody>
                  <a:tcPr>
                    <a:lnL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195</a:t>
                      </a:r>
                    </a:p>
                  </a:txBody>
                  <a:tcPr>
                    <a:lnL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37</a:t>
                      </a:r>
                    </a:p>
                  </a:txBody>
                  <a:tcPr>
                    <a:lnL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162</a:t>
                      </a:r>
                    </a:p>
                  </a:txBody>
                  <a:tcPr>
                    <a:lnL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41</a:t>
                      </a:r>
                    </a:p>
                  </a:txBody>
                  <a:tcPr>
                    <a:lnL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174</a:t>
                      </a:r>
                    </a:p>
                  </a:txBody>
                  <a:tcPr>
                    <a:lnL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141</a:t>
                      </a:r>
                    </a:p>
                  </a:txBody>
                  <a:tcPr>
                    <a:lnL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</a:p>
                  </a:txBody>
                  <a:tcPr>
                    <a:lnL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151</a:t>
                      </a:r>
                    </a:p>
                  </a:txBody>
                  <a:tcPr>
                    <a:lnL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47</a:t>
                      </a:r>
                    </a:p>
                  </a:txBody>
                  <a:tcPr>
                    <a:lnL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185</a:t>
                      </a:r>
                    </a:p>
                  </a:txBody>
                  <a:tcPr>
                    <a:lnL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</a:p>
                  </a:txBody>
                  <a:tcPr>
                    <a:lnL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182</a:t>
                      </a:r>
                    </a:p>
                  </a:txBody>
                  <a:tcPr>
                    <a:lnL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5F9CF6AB-ABA0-4969-ACED-E070A91532B0}"/>
              </a:ext>
            </a:extLst>
          </p:cNvPr>
          <p:cNvSpPr/>
          <p:nvPr/>
        </p:nvSpPr>
        <p:spPr>
          <a:xfrm>
            <a:off x="465909" y="2127515"/>
            <a:ext cx="2207622" cy="330926"/>
          </a:xfrm>
          <a:prstGeom prst="rect">
            <a:avLst/>
          </a:prstGeom>
          <a:solidFill>
            <a:srgbClr val="006CB8">
              <a:alpha val="50000"/>
            </a:srgb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0434C79-E7C4-48C9-9A49-3DDEB1A124BC}"/>
              </a:ext>
            </a:extLst>
          </p:cNvPr>
          <p:cNvSpPr/>
          <p:nvPr/>
        </p:nvSpPr>
        <p:spPr>
          <a:xfrm>
            <a:off x="465909" y="961977"/>
            <a:ext cx="2207622" cy="330926"/>
          </a:xfrm>
          <a:prstGeom prst="rect">
            <a:avLst/>
          </a:prstGeom>
          <a:solidFill>
            <a:srgbClr val="006CB8">
              <a:alpha val="50000"/>
            </a:srgb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51B0CC7-CAD3-47BE-9B09-AFACB0A3D980}"/>
              </a:ext>
            </a:extLst>
          </p:cNvPr>
          <p:cNvSpPr/>
          <p:nvPr/>
        </p:nvSpPr>
        <p:spPr>
          <a:xfrm>
            <a:off x="465909" y="1333318"/>
            <a:ext cx="2207622" cy="330926"/>
          </a:xfrm>
          <a:prstGeom prst="rect">
            <a:avLst/>
          </a:prstGeom>
          <a:solidFill>
            <a:schemeClr val="accent2">
              <a:lumMod val="75000"/>
              <a:alpha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9C39BAF2-625A-468C-8A56-B35AD08EB598}"/>
              </a:ext>
            </a:extLst>
          </p:cNvPr>
          <p:cNvSpPr/>
          <p:nvPr/>
        </p:nvSpPr>
        <p:spPr>
          <a:xfrm>
            <a:off x="465909" y="4117301"/>
            <a:ext cx="2207622" cy="330926"/>
          </a:xfrm>
          <a:prstGeom prst="rect">
            <a:avLst/>
          </a:prstGeom>
          <a:solidFill>
            <a:schemeClr val="accent2">
              <a:lumMod val="75000"/>
              <a:alpha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91105FB-CF5B-4842-9118-0647AF67226D}"/>
              </a:ext>
            </a:extLst>
          </p:cNvPr>
          <p:cNvSpPr/>
          <p:nvPr/>
        </p:nvSpPr>
        <p:spPr>
          <a:xfrm>
            <a:off x="465909" y="3323104"/>
            <a:ext cx="2207622" cy="330926"/>
          </a:xfrm>
          <a:prstGeom prst="rect">
            <a:avLst/>
          </a:prstGeom>
          <a:solidFill>
            <a:schemeClr val="accent6">
              <a:alpha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989EA02-981F-4D2D-9A56-EE6DF6563E34}"/>
              </a:ext>
            </a:extLst>
          </p:cNvPr>
          <p:cNvSpPr/>
          <p:nvPr/>
        </p:nvSpPr>
        <p:spPr>
          <a:xfrm>
            <a:off x="465909" y="2130074"/>
            <a:ext cx="2207622" cy="330926"/>
          </a:xfrm>
          <a:prstGeom prst="rect">
            <a:avLst/>
          </a:prstGeom>
          <a:solidFill>
            <a:schemeClr val="accent6">
              <a:alpha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2C0F6C3-84F6-4EB6-A173-124F0A68E0B5}"/>
                  </a:ext>
                </a:extLst>
              </p:cNvPr>
              <p:cNvSpPr txBox="1"/>
              <p:nvPr/>
            </p:nvSpPr>
            <p:spPr>
              <a:xfrm>
                <a:off x="3120981" y="2395489"/>
                <a:ext cx="4378816" cy="19572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Option 2</a:t>
                </a:r>
                <a:endParaRPr lang="en-US" b="1" dirty="0">
                  <a:solidFill>
                    <a:srgbClr val="FF0000"/>
                  </a:solidFill>
                </a:endParaRPr>
              </a:p>
              <a:p>
                <a:pPr>
                  <a:spcAft>
                    <a:spcPts val="600"/>
                  </a:spcAft>
                </a:pPr>
                <a:r>
                  <a:rPr lang="en-US" dirty="0"/>
                  <a:t>(45, 183) and (47, 185)</a:t>
                </a:r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185−183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47−45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b="0" dirty="0"/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−183=1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−45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 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+138</m:t>
                      </m:r>
                    </m:oMath>
                  </m:oMathPara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>
                  <a:spcAft>
                    <a:spcPts val="600"/>
                  </a:spcAft>
                </a:pPr>
                <a:r>
                  <a:rPr lang="en-US" dirty="0"/>
                  <a:t>When x = 35, y = 173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2C0F6C3-84F6-4EB6-A173-124F0A68E0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0981" y="2395489"/>
                <a:ext cx="4378816" cy="1957202"/>
              </a:xfrm>
              <a:prstGeom prst="rect">
                <a:avLst/>
              </a:prstGeom>
              <a:blipFill>
                <a:blip r:embed="rId5"/>
                <a:stretch>
                  <a:fillRect l="-1253" t="-1869" b="-40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124FBBDC-10AB-47A4-BADB-0E6B7ED44CFB}"/>
              </a:ext>
            </a:extLst>
          </p:cNvPr>
          <p:cNvSpPr/>
          <p:nvPr/>
        </p:nvSpPr>
        <p:spPr>
          <a:xfrm>
            <a:off x="2966434" y="4567807"/>
            <a:ext cx="4499020" cy="211213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3009082D-6C06-4834-A662-EECF2D18819E}"/>
                  </a:ext>
                </a:extLst>
              </p:cNvPr>
              <p:cNvSpPr txBox="1"/>
              <p:nvPr/>
            </p:nvSpPr>
            <p:spPr>
              <a:xfrm>
                <a:off x="3110247" y="4645273"/>
                <a:ext cx="4448286" cy="19572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Option 3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dirty="0"/>
                  <a:t>(30, 141) and (50, 195)</a:t>
                </a:r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195−141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50−30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54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=2.7</m:t>
                      </m:r>
                    </m:oMath>
                  </m:oMathPara>
                </a14:m>
                <a:endParaRPr lang="en-US" b="0" dirty="0"/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−141=2.7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−30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=2.7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+60</m:t>
                      </m:r>
                    </m:oMath>
                  </m:oMathPara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>
                  <a:spcAft>
                    <a:spcPts val="600"/>
                  </a:spcAft>
                </a:pPr>
                <a:r>
                  <a:rPr lang="en-US" dirty="0"/>
                  <a:t>When x = 35, y = 154.5</a:t>
                </a:r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3009082D-6C06-4834-A662-EECF2D1881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0247" y="4645273"/>
                <a:ext cx="4448286" cy="1957202"/>
              </a:xfrm>
              <a:prstGeom prst="rect">
                <a:avLst/>
              </a:prstGeom>
              <a:blipFill>
                <a:blip r:embed="rId6"/>
                <a:stretch>
                  <a:fillRect l="-1096" t="-1558" b="-40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12553D53-6AC1-4A2F-A3B1-8B7B0EC85F6F}"/>
              </a:ext>
            </a:extLst>
          </p:cNvPr>
          <p:cNvSpPr/>
          <p:nvPr/>
        </p:nvSpPr>
        <p:spPr>
          <a:xfrm>
            <a:off x="3030828" y="92180"/>
            <a:ext cx="4434626" cy="211213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17BB8771-9C7D-463D-A7B6-EE0D582B45E7}"/>
                  </a:ext>
                </a:extLst>
              </p:cNvPr>
              <p:cNvSpPr txBox="1"/>
              <p:nvPr/>
            </p:nvSpPr>
            <p:spPr>
              <a:xfrm>
                <a:off x="3163608" y="134564"/>
                <a:ext cx="4228864" cy="19572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Option 1 – from the example we just did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dirty="0"/>
                  <a:t>(40, 170) and (50, 195)</a:t>
                </a:r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195−170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50−40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25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=2.5</m:t>
                      </m:r>
                    </m:oMath>
                  </m:oMathPara>
                </a14:m>
                <a:endParaRPr lang="en-US" b="0" dirty="0"/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−170=2.7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−40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=2.5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+70</m:t>
                      </m:r>
                    </m:oMath>
                  </m:oMathPara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>
                  <a:spcAft>
                    <a:spcPts val="600"/>
                  </a:spcAft>
                </a:pPr>
                <a:r>
                  <a:rPr lang="en-US" dirty="0"/>
                  <a:t>When x = 35, y = 157.5</a:t>
                </a:r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17BB8771-9C7D-463D-A7B6-EE0D582B45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3608" y="134564"/>
                <a:ext cx="4228864" cy="1957202"/>
              </a:xfrm>
              <a:prstGeom prst="rect">
                <a:avLst/>
              </a:prstGeom>
              <a:blipFill>
                <a:blip r:embed="rId7"/>
                <a:stretch>
                  <a:fillRect l="-1297" t="-1558" b="-40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TextBox 52">
            <a:extLst>
              <a:ext uri="{FF2B5EF4-FFF2-40B4-BE49-F238E27FC236}">
                <a16:creationId xmlns:a16="http://schemas.microsoft.com/office/drawing/2014/main" id="{53DCA05F-73C5-4DBD-A441-ECFEFA38ABE6}"/>
              </a:ext>
            </a:extLst>
          </p:cNvPr>
          <p:cNvSpPr txBox="1"/>
          <p:nvPr/>
        </p:nvSpPr>
        <p:spPr>
          <a:xfrm>
            <a:off x="3992450" y="2397227"/>
            <a:ext cx="40396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– </a:t>
            </a:r>
            <a:r>
              <a:rPr lang="en-US" b="1" dirty="0">
                <a:solidFill>
                  <a:srgbClr val="FF0000"/>
                </a:solidFill>
              </a:rPr>
              <a:t>not a great choice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29A07A3-6542-4403-A3C0-4762D66E2110}"/>
              </a:ext>
            </a:extLst>
          </p:cNvPr>
          <p:cNvSpPr txBox="1"/>
          <p:nvPr/>
        </p:nvSpPr>
        <p:spPr>
          <a:xfrm>
            <a:off x="3983864" y="4648073"/>
            <a:ext cx="37841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– much better choice than option 2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A6BE235-E2A1-42F8-8B94-D883361C5EA6}"/>
              </a:ext>
            </a:extLst>
          </p:cNvPr>
          <p:cNvSpPr txBox="1"/>
          <p:nvPr/>
        </p:nvSpPr>
        <p:spPr>
          <a:xfrm>
            <a:off x="7585653" y="3057474"/>
            <a:ext cx="3970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points are too close to each other…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A775AEBF-26AF-4E80-B5F0-25C249558058}"/>
              </a:ext>
            </a:extLst>
          </p:cNvPr>
          <p:cNvSpPr txBox="1"/>
          <p:nvPr/>
        </p:nvSpPr>
        <p:spPr>
          <a:xfrm>
            <a:off x="7594238" y="5128824"/>
            <a:ext cx="46836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points are: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At the “ends” of the data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and look to be really close the line we drew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D1822ED-85E5-463D-8EBF-9E9B574F36FE}"/>
              </a:ext>
            </a:extLst>
          </p:cNvPr>
          <p:cNvSpPr txBox="1"/>
          <p:nvPr/>
        </p:nvSpPr>
        <p:spPr>
          <a:xfrm>
            <a:off x="7858255" y="574556"/>
            <a:ext cx="395369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The points you chose are pretty important!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78823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7" grpId="0" animBg="1"/>
      <p:bldP spid="4" grpId="0" animBg="1"/>
      <p:bldP spid="4" grpId="1" animBg="1"/>
      <p:bldP spid="43" grpId="0" animBg="1"/>
      <p:bldP spid="43" grpId="1" animBg="1"/>
      <p:bldP spid="44" grpId="0" animBg="1"/>
      <p:bldP spid="44" grpId="2" animBg="1"/>
      <p:bldP spid="44" grpId="3" animBg="1"/>
      <p:bldP spid="44" grpId="4" animBg="1"/>
      <p:bldP spid="45" grpId="0" animBg="1"/>
      <p:bldP spid="45" grpId="2" animBg="1"/>
      <p:bldP spid="45" grpId="3" animBg="1"/>
      <p:bldP spid="45" grpId="4" animBg="1"/>
      <p:bldP spid="46" grpId="0" animBg="1"/>
      <p:bldP spid="46" grpId="1" animBg="1"/>
      <p:bldP spid="46" grpId="2" animBg="1"/>
      <p:bldP spid="47" grpId="0" animBg="1"/>
      <p:bldP spid="47" grpId="1" animBg="1"/>
      <p:bldP spid="47" grpId="2" animBg="1"/>
      <p:bldP spid="48" grpId="0" animBg="1"/>
      <p:bldP spid="51" grpId="0" animBg="1"/>
      <p:bldP spid="5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4975AFC-9DCB-481D-8151-2CDD988BB187}"/>
              </a:ext>
            </a:extLst>
          </p:cNvPr>
          <p:cNvSpPr txBox="1"/>
          <p:nvPr/>
        </p:nvSpPr>
        <p:spPr>
          <a:xfrm>
            <a:off x="374469" y="474617"/>
            <a:ext cx="11386457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So we just learned how to find a “LINE OF FIT”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The points you pick are SUUUPER important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Quite a bit of guess work here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You can easily come up with an equation (line of fit) that is pretty far off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spcAft>
                <a:spcPts val="600"/>
              </a:spcAft>
            </a:pPr>
            <a:r>
              <a:rPr lang="en-US" dirty="0"/>
              <a:t>I would LOVE to find the LINE OF </a:t>
            </a:r>
            <a:r>
              <a:rPr lang="en-US" b="1" dirty="0">
                <a:solidFill>
                  <a:srgbClr val="FF0000"/>
                </a:solidFill>
              </a:rPr>
              <a:t>BEST</a:t>
            </a:r>
            <a:r>
              <a:rPr lang="en-US" dirty="0"/>
              <a:t> FIT!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There is a way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There is a process/algorithm that given a set of points (scatter plot) with find the line of </a:t>
            </a:r>
            <a:r>
              <a:rPr lang="en-US" b="1" dirty="0">
                <a:solidFill>
                  <a:srgbClr val="FF0000"/>
                </a:solidFill>
              </a:rPr>
              <a:t>BEST</a:t>
            </a:r>
            <a:r>
              <a:rPr lang="en-US" dirty="0"/>
              <a:t> fit </a:t>
            </a:r>
            <a:r>
              <a:rPr lang="en-US" dirty="0">
                <a:sym typeface="Wingdings" panose="05000000000000000000" pitchFamily="2" charset="2"/>
              </a:rPr>
              <a:t>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…but it is REALLY complicated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…the kind of stuff you will study in university toward the end of working on your math degree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Have no fear!  Our calculators have been to university and have a great degree in mathematics!  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59707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60DA913-2952-4204-84F0-C3F0B81A7579}"/>
                  </a:ext>
                </a:extLst>
              </p:cNvPr>
              <p:cNvSpPr txBox="1"/>
              <p:nvPr/>
            </p:nvSpPr>
            <p:spPr>
              <a:xfrm>
                <a:off x="370114" y="396240"/>
                <a:ext cx="10881360" cy="50629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400" b="1" dirty="0"/>
                  <a:t>Linear Regression</a:t>
                </a:r>
              </a:p>
              <a:p>
                <a:pPr marL="285750" indent="-28575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dirty="0"/>
                  <a:t>Name of the algorithm that can find the line of </a:t>
                </a:r>
                <a:r>
                  <a:rPr lang="en-US" b="1" dirty="0">
                    <a:solidFill>
                      <a:srgbClr val="FF0000"/>
                    </a:solidFill>
                  </a:rPr>
                  <a:t>BEST</a:t>
                </a:r>
                <a:r>
                  <a:rPr lang="en-US" dirty="0"/>
                  <a:t> fit</a:t>
                </a:r>
              </a:p>
              <a:p>
                <a:pPr marL="285750" indent="-28575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dirty="0"/>
                  <a:t>Gives you:</a:t>
                </a:r>
              </a:p>
              <a:p>
                <a:pPr marL="800100" lvl="1" indent="-342900">
                  <a:spcAft>
                    <a:spcPts val="600"/>
                  </a:spcAft>
                  <a:buFont typeface="+mj-lt"/>
                  <a:buAutoNum type="arabicPeriod"/>
                </a:pPr>
                <a:r>
                  <a:rPr lang="en-US" dirty="0"/>
                  <a:t>the equation of the line of BEST fit </a:t>
                </a:r>
              </a:p>
              <a:p>
                <a:pPr marL="800100" lvl="1" indent="-342900">
                  <a:spcAft>
                    <a:spcPts val="600"/>
                  </a:spcAft>
                  <a:buFont typeface="+mj-lt"/>
                  <a:buAutoNum type="arabicPeriod"/>
                </a:pPr>
                <a:r>
                  <a:rPr lang="en-US" dirty="0"/>
                  <a:t>Its confidence level in that line (how close the points lie to the provided line)</a:t>
                </a:r>
              </a:p>
              <a:p>
                <a:pPr marL="34290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dirty="0"/>
                  <a:t>Confidence level</a:t>
                </a:r>
              </a:p>
              <a:p>
                <a:pPr marL="800100" lvl="1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dirty="0"/>
                  <a:t>Tells us how well the equation </a:t>
                </a:r>
                <a:r>
                  <a:rPr lang="en-US" b="1" i="1" dirty="0"/>
                  <a:t>correlates</a:t>
                </a:r>
                <a:r>
                  <a:rPr lang="en-US" dirty="0"/>
                  <a:t> to (fits) the data provided</a:t>
                </a:r>
              </a:p>
              <a:p>
                <a:pPr marL="800100" lvl="1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dirty="0"/>
                  <a:t>Called the </a:t>
                </a:r>
                <a:r>
                  <a:rPr lang="en-US" b="1" i="1" dirty="0"/>
                  <a:t>CORRELATION COEFFICENT</a:t>
                </a:r>
                <a:endParaRPr lang="en-US" dirty="0"/>
              </a:p>
              <a:p>
                <a:pPr marL="800100" lvl="1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dirty="0"/>
                  <a:t>Represented by the letter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endParaRPr lang="en-US" b="0" dirty="0"/>
              </a:p>
              <a:p>
                <a:pPr marL="800100" lvl="1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dirty="0"/>
                  <a:t>Closer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b="0" dirty="0"/>
                  <a:t> is to 1 the better the equation correlates to the data</a:t>
                </a:r>
              </a:p>
              <a:p>
                <a:pPr marL="800100" lvl="1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b="0" dirty="0"/>
                  <a:t> is really close to +1 then the points lie really close to the line and it has a positive slope</a:t>
                </a:r>
              </a:p>
              <a:p>
                <a:pPr marL="800100" lvl="1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b="0" dirty="0"/>
                  <a:t> is really close to -1 then the points lie really close to the line </a:t>
                </a:r>
                <a:r>
                  <a:rPr lang="en-US" dirty="0"/>
                  <a:t>and it has a negative slope</a:t>
                </a:r>
              </a:p>
              <a:p>
                <a:pPr marL="800100" lvl="1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b="0" dirty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b="0" dirty="0"/>
                  <a:t> is really close to 0 then the points do not lie close to any line (no linear relationship was found)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60DA913-2952-4204-84F0-C3F0B81A75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114" y="396240"/>
                <a:ext cx="10881360" cy="5062924"/>
              </a:xfrm>
              <a:prstGeom prst="rect">
                <a:avLst/>
              </a:prstGeom>
              <a:blipFill>
                <a:blip r:embed="rId5"/>
                <a:stretch>
                  <a:fillRect l="-896" t="-9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724778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2792295" y="62467"/>
            <a:ext cx="94886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Use the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linear regression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feature on a graphing calculator to find an equation of the line of best fit for the data in Example 3. Estimate the height of a person whose femur is 35 centimeters long. Compare this height to your estimate in Example 3.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2792294" y="1375860"/>
            <a:ext cx="3566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/>
            <a:r>
              <a:rPr lang="en-US" sz="2000" b="1" dirty="0">
                <a:latin typeface="Arial" pitchFamily="34" charset="0"/>
                <a:cs typeface="Arial" pitchFamily="34" charset="0"/>
              </a:rPr>
              <a:t>Step 1 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Enter the data into two lists.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7232087" y="1375860"/>
                <a:ext cx="429768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914400" indent="-914400"/>
                <a:r>
                  <a:rPr lang="en-US" sz="2000" b="1" dirty="0">
                    <a:latin typeface="Arial" pitchFamily="34" charset="0"/>
                    <a:cs typeface="Arial" pitchFamily="34" charset="0"/>
                  </a:rPr>
                  <a:t>Step 2  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Use the 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linear regression 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feature. The line of best fit is 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y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2.6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+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65.</a:t>
                </a:r>
              </a:p>
            </p:txBody>
          </p:sp>
        </mc:Choice>
        <mc:Fallback xmlns="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2087" y="1375860"/>
                <a:ext cx="4297680" cy="1015663"/>
              </a:xfrm>
              <a:prstGeom prst="rect">
                <a:avLst/>
              </a:prstGeom>
              <a:blipFill>
                <a:blip r:embed="rId5"/>
                <a:stretch>
                  <a:fillRect l="-1418" t="-3012" r="-2695" b="-10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" name="TextBox 75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2792294" y="3632444"/>
            <a:ext cx="45672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/>
            <a:r>
              <a:rPr lang="en-US" sz="2000" b="1" dirty="0">
                <a:latin typeface="Arial" pitchFamily="34" charset="0"/>
                <a:cs typeface="Arial" pitchFamily="34" charset="0"/>
              </a:rPr>
              <a:t>Step 3 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Graph the regression equation with the scatter plot.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7334434" y="3632444"/>
                <a:ext cx="484632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914400" indent="-914400"/>
                <a:r>
                  <a:rPr lang="en-US" sz="2000" b="1" dirty="0">
                    <a:latin typeface="Arial" pitchFamily="34" charset="0"/>
                    <a:cs typeface="Arial" pitchFamily="34" charset="0"/>
                  </a:rPr>
                  <a:t>Step 4  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Use the 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trace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feature to find the value of 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y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when 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35.</a:t>
                </a:r>
              </a:p>
            </p:txBody>
          </p:sp>
        </mc:Choice>
        <mc:Fallback xmlns="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4434" y="3632444"/>
                <a:ext cx="4846320" cy="707886"/>
              </a:xfrm>
              <a:prstGeom prst="rect">
                <a:avLst/>
              </a:prstGeom>
              <a:blipFill>
                <a:blip r:embed="rId6"/>
                <a:stretch>
                  <a:fillRect l="-1258" t="-4310" b="-155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" name="Isosceles Triangle 80"/>
          <p:cNvSpPr/>
          <p:nvPr/>
        </p:nvSpPr>
        <p:spPr>
          <a:xfrm rot="5400000">
            <a:off x="2915414" y="6207551"/>
            <a:ext cx="340663" cy="249819"/>
          </a:xfrm>
          <a:prstGeom prst="triangle">
            <a:avLst/>
          </a:prstGeom>
          <a:solidFill>
            <a:srgbClr val="ED1D24"/>
          </a:solidFill>
          <a:ln>
            <a:solidFill>
              <a:srgbClr val="ED1D24"/>
            </a:solidFill>
          </a:ln>
          <a:effectLst>
            <a:outerShdw blurRad="76200" dist="508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Arial" panose="020B0604020202020204" pitchFamily="34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3388388" y="6120715"/>
            <a:ext cx="77673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The approximate height of a person with a 35-centimeter femur is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156 centimeters. This is less than the estimate found in Example 3.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1CF80CD-96CE-40F7-A8A4-E9B8D8616DC3}"/>
              </a:ext>
            </a:extLst>
          </p:cNvPr>
          <p:cNvGrpSpPr/>
          <p:nvPr/>
        </p:nvGrpSpPr>
        <p:grpSpPr>
          <a:xfrm>
            <a:off x="123830" y="4328724"/>
            <a:ext cx="3064388" cy="2411627"/>
            <a:chOff x="111130" y="4493824"/>
            <a:chExt cx="3064388" cy="2411627"/>
          </a:xfrm>
        </p:grpSpPr>
        <p:pic>
          <p:nvPicPr>
            <p:cNvPr id="1035" name="Picture 11" descr="\\10.66.3.82\art\ART_WORK_IN_PROCESS\46_Larson Text\Larson Powerpoint project\1_Source Files\Batch 4\Algebra_2\Algebra_2\PNGs\Arrow\hsnb_alg2_pe_0101_img-9.pn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130" y="4493824"/>
              <a:ext cx="2801869" cy="22786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4C156E29-3D25-4949-84B3-150AABEA8ED7}"/>
                </a:ext>
              </a:extLst>
            </p:cNvPr>
            <p:cNvSpPr txBox="1"/>
            <p:nvPr/>
          </p:nvSpPr>
          <p:spPr>
            <a:xfrm>
              <a:off x="229118" y="5428123"/>
              <a:ext cx="2946400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Arial" pitchFamily="34" charset="0"/>
                  <a:cs typeface="Arial" pitchFamily="34" charset="0"/>
                </a:rPr>
                <a:t>Be sure to analyze the</a:t>
              </a:r>
            </a:p>
            <a:p>
              <a:r>
                <a:rPr lang="en-US" dirty="0">
                  <a:latin typeface="Arial" pitchFamily="34" charset="0"/>
                  <a:cs typeface="Arial" pitchFamily="34" charset="0"/>
                </a:rPr>
                <a:t>data values to help you</a:t>
              </a:r>
            </a:p>
            <a:p>
              <a:r>
                <a:rPr lang="en-US" dirty="0">
                  <a:latin typeface="Arial" pitchFamily="34" charset="0"/>
                  <a:cs typeface="Arial" pitchFamily="34" charset="0"/>
                </a:rPr>
                <a:t>select an appropriate</a:t>
              </a:r>
            </a:p>
            <a:p>
              <a:r>
                <a:rPr lang="en-US" dirty="0">
                  <a:latin typeface="Arial" pitchFamily="34" charset="0"/>
                  <a:cs typeface="Arial" pitchFamily="34" charset="0"/>
                </a:rPr>
                <a:t>viewing window for</a:t>
              </a:r>
            </a:p>
            <a:p>
              <a:r>
                <a:rPr lang="en-US" dirty="0">
                  <a:latin typeface="Arial" pitchFamily="34" charset="0"/>
                  <a:cs typeface="Arial" pitchFamily="34" charset="0"/>
                </a:rPr>
                <a:t>your graph.</a:t>
              </a:r>
            </a:p>
          </p:txBody>
        </p:sp>
      </p:grpSp>
      <p:pic>
        <p:nvPicPr>
          <p:cNvPr id="1036" name="Picture 12" descr="D:\meenu\batch4\algebra\01\Ch 01\HSAlg2_t_0103_010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6760" y="2199218"/>
            <a:ext cx="1920240" cy="1313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D:\meenu\batch4\algebra\01\Ch 01\HSAlg2_t_0103_011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0485" y="2344455"/>
            <a:ext cx="3021657" cy="1317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D:\meenu\batch4\algebra\01\Ch 01\HSAlg2_t_0103_012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189" y="4349569"/>
            <a:ext cx="2472168" cy="1768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D:\meenu\batch4\algebra\01\Ch 01\HSAlg2_t_0103_013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0315" y="4321218"/>
            <a:ext cx="2472168" cy="1768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D:\meenu\batch4\algebra\01\Ch 01\HSAlg2_t_0103_009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858" y="62467"/>
            <a:ext cx="1770049" cy="4336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4D11D58A-6239-4E65-9B76-C438DDF73B90}"/>
              </a:ext>
            </a:extLst>
          </p:cNvPr>
          <p:cNvSpPr txBox="1"/>
          <p:nvPr/>
        </p:nvSpPr>
        <p:spPr>
          <a:xfrm>
            <a:off x="2792294" y="1039070"/>
            <a:ext cx="15322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SOLUTION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8F2076C-56F4-4B34-A728-7F738958DBA3}"/>
              </a:ext>
            </a:extLst>
          </p:cNvPr>
          <p:cNvSpPr txBox="1"/>
          <p:nvPr/>
        </p:nvSpPr>
        <p:spPr>
          <a:xfrm>
            <a:off x="5318951" y="1979286"/>
            <a:ext cx="1554098" cy="92333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Goggle “TI 84 how to enter data into list”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1F8AEEB-1AB1-4F80-A5D6-14A85F3ADF5B}"/>
              </a:ext>
            </a:extLst>
          </p:cNvPr>
          <p:cNvSpPr txBox="1"/>
          <p:nvPr/>
        </p:nvSpPr>
        <p:spPr>
          <a:xfrm>
            <a:off x="10469184" y="2133194"/>
            <a:ext cx="1627021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Goggle “TI 84 how to use linear regression”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13ED993-3670-4295-B2DD-B66F6B9A7697}"/>
              </a:ext>
            </a:extLst>
          </p:cNvPr>
          <p:cNvSpPr txBox="1"/>
          <p:nvPr/>
        </p:nvSpPr>
        <p:spPr>
          <a:xfrm>
            <a:off x="5871945" y="4346791"/>
            <a:ext cx="1554098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Goggle “TI 84 how to graph regression equation”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A8ACAC9-FADD-40DA-B5E9-1CB8A27E593A}"/>
              </a:ext>
            </a:extLst>
          </p:cNvPr>
          <p:cNvSpPr txBox="1"/>
          <p:nvPr/>
        </p:nvSpPr>
        <p:spPr>
          <a:xfrm>
            <a:off x="10557156" y="4323007"/>
            <a:ext cx="1554098" cy="92333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Goggle “TI 84 how to use trace feature”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39125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75" grpId="0"/>
      <p:bldP spid="76" grpId="0"/>
      <p:bldP spid="77" grpId="0"/>
      <p:bldP spid="81" grpId="0" animBg="1"/>
      <p:bldP spid="82" grpId="0"/>
      <p:bldP spid="16" grpId="0"/>
      <p:bldP spid="3" grpId="0" animBg="1"/>
      <p:bldP spid="19" grpId="0" animBg="1"/>
      <p:bldP spid="20" grpId="0" animBg="1"/>
      <p:bldP spid="2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4FB3D8F-E67C-4340-B99F-36E2E178D136}"/>
                  </a:ext>
                </a:extLst>
              </p:cNvPr>
              <p:cNvSpPr txBox="1"/>
              <p:nvPr/>
            </p:nvSpPr>
            <p:spPr>
              <a:xfrm>
                <a:off x="317500" y="393700"/>
                <a:ext cx="11518900" cy="57861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/>
                  <a:t>Review/Recap</a:t>
                </a:r>
              </a:p>
              <a:p>
                <a:pPr marL="285750" indent="-28575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/>
                  <a:t>Line of fit</a:t>
                </a:r>
              </a:p>
              <a:p>
                <a:pPr marL="742950" lvl="1" indent="-28575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/>
                  <a:t>“by hand” method to find an equation for a set of data that is “scattered”</a:t>
                </a:r>
              </a:p>
              <a:p>
                <a:pPr marL="742950" lvl="1" indent="-28575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/>
                  <a:t>Only works if the plotted data set is basically in the shape of a line (is linear)</a:t>
                </a:r>
              </a:p>
              <a:p>
                <a:pPr marL="742950" lvl="1" indent="-28575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/>
                  <a:t>Draw a line that runs through the points with half on each side</a:t>
                </a:r>
              </a:p>
              <a:p>
                <a:pPr marL="742950" lvl="1" indent="-28575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/>
                  <a:t>Pick two points close to the line, further apart from each other</a:t>
                </a:r>
              </a:p>
              <a:p>
                <a:pPr marL="742950" lvl="1" indent="-28575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/>
                  <a:t>Use those two points to come up with an equation</a:t>
                </a:r>
              </a:p>
              <a:p>
                <a:pPr marL="742950" lvl="1" indent="-28575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/>
                  <a:t>IS ONLY AN APPROXIMATION!</a:t>
                </a:r>
              </a:p>
              <a:p>
                <a:pPr marL="285750" indent="-28575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/>
                  <a:t>Line of </a:t>
                </a:r>
                <a:r>
                  <a:rPr lang="en-US" sz="2000" b="1" dirty="0">
                    <a:solidFill>
                      <a:srgbClr val="FF0000"/>
                    </a:solidFill>
                  </a:rPr>
                  <a:t>BEST</a:t>
                </a:r>
                <a:r>
                  <a:rPr lang="en-US" sz="2000" dirty="0"/>
                  <a:t> fit</a:t>
                </a:r>
              </a:p>
              <a:p>
                <a:pPr marL="742950" lvl="1" indent="-28575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/>
                  <a:t>Linear regression</a:t>
                </a:r>
              </a:p>
              <a:p>
                <a:pPr marL="742950" lvl="1" indent="-28575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/>
                  <a:t>Correlation coefficient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endParaRPr lang="en-US" sz="2000" dirty="0"/>
              </a:p>
              <a:p>
                <a:pPr marL="1200150" lvl="2" indent="-28575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/>
                  <a:t>Close to 1: good fit positive slope</a:t>
                </a:r>
              </a:p>
              <a:p>
                <a:pPr marL="1200150" lvl="2" indent="-28575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/>
                  <a:t>Close to -1: good fit negative slope</a:t>
                </a:r>
              </a:p>
              <a:p>
                <a:pPr marL="1200150" lvl="2" indent="-28575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/>
                  <a:t>Close to 0: no fit, not linear</a:t>
                </a:r>
              </a:p>
              <a:p>
                <a:pPr marL="742950" lvl="1" indent="-28575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/>
                  <a:t>Calculator method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4FB3D8F-E67C-4340-B99F-36E2E178D1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500" y="393700"/>
                <a:ext cx="11518900" cy="5786199"/>
              </a:xfrm>
              <a:prstGeom prst="rect">
                <a:avLst/>
              </a:prstGeom>
              <a:blipFill>
                <a:blip r:embed="rId5"/>
                <a:stretch>
                  <a:fillRect l="-529" t="-632" b="-9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983011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723B0-2FBE-40BF-AB01-5454010BF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C978C2-0B8D-42AC-A984-F09BBFD51437}"/>
              </a:ext>
            </a:extLst>
          </p:cNvPr>
          <p:cNvSpPr txBox="1"/>
          <p:nvPr/>
        </p:nvSpPr>
        <p:spPr>
          <a:xfrm>
            <a:off x="957714" y="1963554"/>
            <a:ext cx="82681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Pg</a:t>
            </a:r>
            <a:r>
              <a:rPr lang="en-US" sz="2800" dirty="0"/>
              <a:t> 27, #13-24, 27, 29, 32</a:t>
            </a:r>
          </a:p>
        </p:txBody>
      </p:sp>
    </p:spTree>
    <p:extLst>
      <p:ext uri="{BB962C8B-B14F-4D97-AF65-F5344CB8AC3E}">
        <p14:creationId xmlns:p14="http://schemas.microsoft.com/office/powerpoint/2010/main" val="1120459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40F48-6CB9-4C9F-97DF-9AA45F0ECB37}"/>
              </a:ext>
            </a:extLst>
          </p:cNvPr>
          <p:cNvSpPr txBox="1"/>
          <p:nvPr/>
        </p:nvSpPr>
        <p:spPr>
          <a:xfrm>
            <a:off x="1251284" y="637674"/>
            <a:ext cx="9577137" cy="26877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50000"/>
              </a:lnSpc>
            </a:pPr>
            <a:r>
              <a:rPr lang="en-US" sz="4400" b="1" dirty="0"/>
              <a:t>LESSON 1.3c</a:t>
            </a:r>
          </a:p>
          <a:p>
            <a:pPr algn="ctr">
              <a:lnSpc>
                <a:spcPct val="250000"/>
              </a:lnSpc>
            </a:pPr>
            <a:r>
              <a:rPr lang="en-US" sz="2800" b="1" dirty="0"/>
              <a:t>Modeling: Finding 1) </a:t>
            </a:r>
            <a:r>
              <a:rPr lang="en-US" sz="2800" b="1" i="1" dirty="0"/>
              <a:t>Lines of fit </a:t>
            </a:r>
            <a:r>
              <a:rPr lang="en-US" sz="2800" b="1" dirty="0"/>
              <a:t>and 2) </a:t>
            </a:r>
            <a:r>
              <a:rPr lang="en-US" sz="2800" b="1" i="1" dirty="0"/>
              <a:t>Lines of BEST fit</a:t>
            </a:r>
          </a:p>
        </p:txBody>
      </p:sp>
    </p:spTree>
    <p:extLst>
      <p:ext uri="{BB962C8B-B14F-4D97-AF65-F5344CB8AC3E}">
        <p14:creationId xmlns:p14="http://schemas.microsoft.com/office/powerpoint/2010/main" val="993717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40F48-6CB9-4C9F-97DF-9AA45F0ECB37}"/>
              </a:ext>
            </a:extLst>
          </p:cNvPr>
          <p:cNvSpPr txBox="1"/>
          <p:nvPr/>
        </p:nvSpPr>
        <p:spPr>
          <a:xfrm>
            <a:off x="1251284" y="637674"/>
            <a:ext cx="9577137" cy="3442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n-US" b="1" dirty="0"/>
              <a:t>Today you will: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Learn strategies and techniques for finding equations of data that doesn’t exactly fit on a line.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Learn what a “Line of fit” is and how to find it.  This is a “by hand” method.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Learn what a “Line of BEST fit” is and how to find it.  This is a “calculator” method.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Practice using English to describe math processes and equations.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67889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40F48-6CB9-4C9F-97DF-9AA45F0ECB37}"/>
              </a:ext>
            </a:extLst>
          </p:cNvPr>
          <p:cNvSpPr txBox="1"/>
          <p:nvPr/>
        </p:nvSpPr>
        <p:spPr>
          <a:xfrm>
            <a:off x="1251284" y="637674"/>
            <a:ext cx="9577137" cy="4689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n-US" b="1" dirty="0"/>
              <a:t>Core Vocabulary: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Line of fit, p. 24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Line of best fit, p. 25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Correlation coefficient, p. 25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b="1" dirty="0"/>
              <a:t>Prior: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Slope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Slope intercept form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Point-slope form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Scatter plot</a:t>
            </a:r>
          </a:p>
          <a:p>
            <a:endParaRPr lang="en-US" dirty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lnSpc>
                <a:spcPct val="250000"/>
              </a:lnSpc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20731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4FB3D8F-E67C-4340-B99F-36E2E178D136}"/>
                  </a:ext>
                </a:extLst>
              </p:cNvPr>
              <p:cNvSpPr txBox="1"/>
              <p:nvPr/>
            </p:nvSpPr>
            <p:spPr>
              <a:xfrm>
                <a:off x="336550" y="397574"/>
                <a:ext cx="11518900" cy="6066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/>
                  <a:t>Review/Recap</a:t>
                </a: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Slope: </a:t>
                </a:r>
              </a:p>
              <a:p>
                <a:pPr marL="800100" lvl="1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steepness and tilt of a line</a:t>
                </a:r>
              </a:p>
              <a:p>
                <a:pPr marL="800100" lvl="1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Change in y divided by change in x between any two points on the line</a:t>
                </a:r>
              </a:p>
              <a:p>
                <a:pPr marL="800100" lvl="1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When evaluating visually, move left-to-right along the line on the graph</a:t>
                </a:r>
              </a:p>
              <a:p>
                <a:pPr marL="800100" lvl="1" indent="-342900">
                  <a:lnSpc>
                    <a:spcPct val="150000"/>
                  </a:lnSpc>
                  <a:spcBef>
                    <a:spcPts val="1200"/>
                  </a:spcBef>
                  <a:spcAft>
                    <a:spcPts val="1200"/>
                  </a:spcAft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dirty="0"/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Most common equation forms for lines (</a:t>
                </a:r>
                <a:r>
                  <a:rPr lang="en-US" dirty="0" err="1"/>
                  <a:t>Iinear</a:t>
                </a:r>
                <a:r>
                  <a:rPr lang="en-US" dirty="0"/>
                  <a:t> equations)</a:t>
                </a:r>
              </a:p>
              <a:p>
                <a:pPr marL="800100" lvl="1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Slope-intercept:</a:t>
                </a:r>
                <a:endParaRPr lang="en-US" b="0" dirty="0"/>
              </a:p>
              <a:p>
                <a:pPr marL="800100" lvl="1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Point-slope:</a:t>
                </a: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Story/word/real-world problems</a:t>
                </a:r>
              </a:p>
              <a:p>
                <a:pPr marL="800100" lvl="1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dirty="0"/>
                  <a:t>Read it and decompose the text into </a:t>
                </a:r>
              </a:p>
              <a:p>
                <a:pPr marL="1257300" lvl="2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Background info</a:t>
                </a:r>
              </a:p>
              <a:p>
                <a:pPr marL="1257300" lvl="2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What I am given</a:t>
                </a:r>
              </a:p>
              <a:p>
                <a:pPr marL="1257300" lvl="2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What I need to do/find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4FB3D8F-E67C-4340-B99F-36E2E178D1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50" y="397574"/>
                <a:ext cx="11518900" cy="6066404"/>
              </a:xfrm>
              <a:prstGeom prst="rect">
                <a:avLst/>
              </a:prstGeom>
              <a:blipFill>
                <a:blip r:embed="rId5"/>
                <a:stretch>
                  <a:fillRect l="-529" t="-503" b="-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78A1E6BB-0CB1-4AD6-B045-34F30EE3A664}"/>
              </a:ext>
            </a:extLst>
          </p:cNvPr>
          <p:cNvSpPr txBox="1"/>
          <p:nvPr/>
        </p:nvSpPr>
        <p:spPr>
          <a:xfrm>
            <a:off x="4976891" y="4785102"/>
            <a:ext cx="5844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+mj-lt"/>
              <a:buAutoNum type="arabicPeriod" startAt="2"/>
            </a:pPr>
            <a:r>
              <a:rPr lang="en-US" dirty="0"/>
              <a:t>Develop a plan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Will need equation for each set of data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Once you have the equation, you own the data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0A7253E-DE63-4519-B207-5D7B171B5073}"/>
                  </a:ext>
                </a:extLst>
              </p:cNvPr>
              <p:cNvSpPr txBox="1"/>
              <p:nvPr/>
            </p:nvSpPr>
            <p:spPr>
              <a:xfrm>
                <a:off x="2285446" y="3467397"/>
                <a:ext cx="2158139" cy="5078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1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US" b="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0A7253E-DE63-4519-B207-5D7B171B50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5446" y="3467397"/>
                <a:ext cx="2158139" cy="5078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5C51D74-6D0F-4DBF-A70D-E4D44346E3FD}"/>
                  </a:ext>
                </a:extLst>
              </p:cNvPr>
              <p:cNvSpPr txBox="1"/>
              <p:nvPr/>
            </p:nvSpPr>
            <p:spPr>
              <a:xfrm>
                <a:off x="2361969" y="3975228"/>
                <a:ext cx="225209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5C51D74-6D0F-4DBF-A70D-E4D44346E3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1969" y="3975228"/>
                <a:ext cx="2252097" cy="369332"/>
              </a:xfrm>
              <a:prstGeom prst="rect">
                <a:avLst/>
              </a:prstGeom>
              <a:blipFill>
                <a:blip r:embed="rId7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8002EEF-F8EB-4435-950D-3A1AE025267A}"/>
                  </a:ext>
                </a:extLst>
              </p:cNvPr>
              <p:cNvSpPr txBox="1"/>
              <p:nvPr/>
            </p:nvSpPr>
            <p:spPr>
              <a:xfrm>
                <a:off x="1683019" y="2490344"/>
                <a:ext cx="1074226" cy="61196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8002EEF-F8EB-4435-950D-3A1AE02526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3019" y="2490344"/>
                <a:ext cx="1074226" cy="61196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130146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2C81565-BD99-4EE3-91AA-FE0DD2AD72AD}"/>
              </a:ext>
            </a:extLst>
          </p:cNvPr>
          <p:cNvSpPr txBox="1"/>
          <p:nvPr/>
        </p:nvSpPr>
        <p:spPr>
          <a:xfrm>
            <a:off x="286871" y="340659"/>
            <a:ext cx="11492753" cy="64427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en-US" b="1" dirty="0"/>
              <a:t>Modeling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/>
              <a:t>Process of using our math to understand, describe and “play with” real-world situations and problems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/>
              <a:t>By “play with” I mean:</a:t>
            </a:r>
          </a:p>
          <a:p>
            <a:pPr marL="742950" lvl="1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/>
              <a:t>be able to predict what will happen in this situation if things change a bit</a:t>
            </a:r>
          </a:p>
          <a:p>
            <a:pPr marL="742950" lvl="1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/>
              <a:t>answer questions about the situation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/>
              <a:t>Often we will start with data</a:t>
            </a:r>
          </a:p>
          <a:p>
            <a:pPr marL="742950" lvl="1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/>
              <a:t>Data based on measurements or observations of the situation/problem</a:t>
            </a:r>
          </a:p>
          <a:p>
            <a:pPr marL="742950" lvl="1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/>
              <a:t>Sometimes that data is exact</a:t>
            </a:r>
          </a:p>
          <a:p>
            <a:pPr marL="742950" lvl="1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/>
              <a:t>Most of the time it is NOT exact</a:t>
            </a:r>
          </a:p>
          <a:p>
            <a:pPr marL="742950" lvl="1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/>
              <a:t>The data are approximations … close and good enough for us to work with</a:t>
            </a:r>
          </a:p>
          <a:p>
            <a:pPr marL="742950" lvl="1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/>
              <a:t>BUT NOT PRECISE!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/>
              <a:t>What does it matter if it is close but not precise?</a:t>
            </a:r>
          </a:p>
          <a:p>
            <a:pPr marL="742950" lvl="1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/>
              <a:t>If you plot the data it does not fit nice and neat on a line</a:t>
            </a:r>
          </a:p>
          <a:p>
            <a:pPr marL="742950" lvl="1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/>
              <a:t>The data is “scattered” </a:t>
            </a:r>
          </a:p>
          <a:p>
            <a:pPr marL="742950" lvl="1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/>
              <a:t>The aggregate whole will be in a “cloud” that is mostly in a line shape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/>
              <a:t>What do we do?</a:t>
            </a:r>
          </a:p>
          <a:p>
            <a:pPr marL="742950" lvl="1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/>
              <a:t>Find the “average” of the points and guess at the line that best fits	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9CF6381-294A-41BA-8F48-B11DC97C5750}"/>
              </a:ext>
            </a:extLst>
          </p:cNvPr>
          <p:cNvSpPr txBox="1"/>
          <p:nvPr/>
        </p:nvSpPr>
        <p:spPr>
          <a:xfrm>
            <a:off x="3725825" y="2974225"/>
            <a:ext cx="42165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… our ability to measure precisely is limited</a:t>
            </a:r>
          </a:p>
        </p:txBody>
      </p:sp>
      <p:pic>
        <p:nvPicPr>
          <p:cNvPr id="1026" name="Picture 2" descr="typical scatter plot">
            <a:extLst>
              <a:ext uri="{FF2B5EF4-FFF2-40B4-BE49-F238E27FC236}">
                <a16:creationId xmlns:a16="http://schemas.microsoft.com/office/drawing/2014/main" id="{B2B96C4A-D83B-43FE-92BA-79D85F47C5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939" y="3343557"/>
            <a:ext cx="4010025" cy="3362325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86673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CF1C163-7DF5-4492-AE6F-F1CEB82EFF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017" y="839046"/>
            <a:ext cx="10497215" cy="486841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2BC6C777-8C95-4CF5-AD30-039C559ABFD0}"/>
              </a:ext>
            </a:extLst>
          </p:cNvPr>
          <p:cNvSpPr/>
          <p:nvPr/>
        </p:nvSpPr>
        <p:spPr>
          <a:xfrm>
            <a:off x="95459" y="4461468"/>
            <a:ext cx="11269227" cy="141179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1CF8957-BD24-433E-8B1F-DCCEAA781D60}"/>
              </a:ext>
            </a:extLst>
          </p:cNvPr>
          <p:cNvSpPr/>
          <p:nvPr/>
        </p:nvSpPr>
        <p:spPr>
          <a:xfrm>
            <a:off x="295757" y="3679371"/>
            <a:ext cx="11269227" cy="141179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D752AC3-422F-49BF-953D-A2AB05BAA98D}"/>
              </a:ext>
            </a:extLst>
          </p:cNvPr>
          <p:cNvSpPr/>
          <p:nvPr/>
        </p:nvSpPr>
        <p:spPr>
          <a:xfrm>
            <a:off x="549017" y="2601183"/>
            <a:ext cx="11269227" cy="141179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78762F-18D7-4C8F-8574-6A550748004A}"/>
              </a:ext>
            </a:extLst>
          </p:cNvPr>
          <p:cNvSpPr/>
          <p:nvPr/>
        </p:nvSpPr>
        <p:spPr>
          <a:xfrm>
            <a:off x="685762" y="2092406"/>
            <a:ext cx="11269227" cy="141179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67203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8E16FD6-017D-4DF5-A1AD-18FB26BD5A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1936" y="0"/>
            <a:ext cx="7123544" cy="6708003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51272B4-AE9A-48C0-BEE6-8268EBBD3C8B}"/>
              </a:ext>
            </a:extLst>
          </p:cNvPr>
          <p:cNvSpPr/>
          <p:nvPr/>
        </p:nvSpPr>
        <p:spPr>
          <a:xfrm>
            <a:off x="386861" y="452176"/>
            <a:ext cx="4167467" cy="1215850"/>
          </a:xfrm>
          <a:prstGeom prst="roundRect">
            <a:avLst/>
          </a:prstGeom>
          <a:solidFill>
            <a:srgbClr val="FFFF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829DED5-E90E-4DFD-BEDD-B315B8A9F0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2640" y="4272901"/>
            <a:ext cx="2407920" cy="235095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5C85B41-DA99-460F-A2A1-CCEC46F3B2A8}"/>
              </a:ext>
            </a:extLst>
          </p:cNvPr>
          <p:cNvSpPr txBox="1"/>
          <p:nvPr/>
        </p:nvSpPr>
        <p:spPr>
          <a:xfrm>
            <a:off x="488095" y="542612"/>
            <a:ext cx="40662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Does the data show a LINEAR RELATIONSHIP?</a:t>
            </a:r>
          </a:p>
        </p:txBody>
      </p:sp>
      <p:pic>
        <p:nvPicPr>
          <p:cNvPr id="6" name="Picture 2" descr="typical scatter plot">
            <a:extLst>
              <a:ext uri="{FF2B5EF4-FFF2-40B4-BE49-F238E27FC236}">
                <a16:creationId xmlns:a16="http://schemas.microsoft.com/office/drawing/2014/main" id="{CDAC5AAC-1D44-41FC-8233-1572CDBBFD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095" y="1965465"/>
            <a:ext cx="2595824" cy="2176546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7EFE57B-F70B-4EA9-8897-B78263A16283}"/>
              </a:ext>
            </a:extLst>
          </p:cNvPr>
          <p:cNvSpPr txBox="1"/>
          <p:nvPr/>
        </p:nvSpPr>
        <p:spPr>
          <a:xfrm>
            <a:off x="1893651" y="3013501"/>
            <a:ext cx="1153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0B050"/>
                </a:solidFill>
              </a:rPr>
              <a:t>YES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4F7F2D1-8561-4E0D-BAFF-6F530818C0DD}"/>
              </a:ext>
            </a:extLst>
          </p:cNvPr>
          <p:cNvSpPr txBox="1"/>
          <p:nvPr/>
        </p:nvSpPr>
        <p:spPr>
          <a:xfrm>
            <a:off x="3047537" y="5248137"/>
            <a:ext cx="1153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NO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DE544CE-3E4E-4FD5-86FB-4E99A25B1E66}"/>
              </a:ext>
            </a:extLst>
          </p:cNvPr>
          <p:cNvSpPr txBox="1"/>
          <p:nvPr/>
        </p:nvSpPr>
        <p:spPr>
          <a:xfrm>
            <a:off x="5882177" y="4208013"/>
            <a:ext cx="1153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NO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6D07136-7DE2-4DF7-A077-A1CCC4DAD9F5}"/>
              </a:ext>
            </a:extLst>
          </p:cNvPr>
          <p:cNvSpPr txBox="1"/>
          <p:nvPr/>
        </p:nvSpPr>
        <p:spPr>
          <a:xfrm>
            <a:off x="7845959" y="4190045"/>
            <a:ext cx="1153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NO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9A5C15-4DB7-4302-9D06-0315736077C8}"/>
              </a:ext>
            </a:extLst>
          </p:cNvPr>
          <p:cNvSpPr txBox="1"/>
          <p:nvPr/>
        </p:nvSpPr>
        <p:spPr>
          <a:xfrm>
            <a:off x="10651253" y="2755622"/>
            <a:ext cx="1153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NO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6C6F506-EB4A-4C54-8C5E-342BB9F5C888}"/>
              </a:ext>
            </a:extLst>
          </p:cNvPr>
          <p:cNvSpPr txBox="1"/>
          <p:nvPr/>
        </p:nvSpPr>
        <p:spPr>
          <a:xfrm>
            <a:off x="10651253" y="885219"/>
            <a:ext cx="1153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NO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17AC1A7-9C47-41DF-A5A0-567D8B7965B4}"/>
              </a:ext>
            </a:extLst>
          </p:cNvPr>
          <p:cNvSpPr txBox="1"/>
          <p:nvPr/>
        </p:nvSpPr>
        <p:spPr>
          <a:xfrm>
            <a:off x="8159468" y="1549966"/>
            <a:ext cx="1153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0B050"/>
                </a:solidFill>
              </a:rPr>
              <a:t>YES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7D42DF3-54BD-4CEE-A3FD-7CD901E62C08}"/>
              </a:ext>
            </a:extLst>
          </p:cNvPr>
          <p:cNvSpPr txBox="1"/>
          <p:nvPr/>
        </p:nvSpPr>
        <p:spPr>
          <a:xfrm>
            <a:off x="6218577" y="3441904"/>
            <a:ext cx="1153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0B050"/>
                </a:solidFill>
              </a:rPr>
              <a:t>YES</a:t>
            </a:r>
            <a:endParaRPr lang="en-US" b="1" dirty="0">
              <a:solidFill>
                <a:srgbClr val="00B050"/>
              </a:solidFill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B3507FB-AE9D-44CB-BC9A-8A31B5552FA4}"/>
              </a:ext>
            </a:extLst>
          </p:cNvPr>
          <p:cNvCxnSpPr/>
          <p:nvPr/>
        </p:nvCxnSpPr>
        <p:spPr>
          <a:xfrm flipV="1">
            <a:off x="5560423" y="2564674"/>
            <a:ext cx="1598023" cy="1519646"/>
          </a:xfrm>
          <a:prstGeom prst="straightConnector1">
            <a:avLst/>
          </a:prstGeom>
          <a:ln w="5715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D6C903B-C2A3-4CA1-B37E-B3AC58821B10}"/>
              </a:ext>
            </a:extLst>
          </p:cNvPr>
          <p:cNvCxnSpPr/>
          <p:nvPr/>
        </p:nvCxnSpPr>
        <p:spPr>
          <a:xfrm flipV="1">
            <a:off x="7520158" y="682212"/>
            <a:ext cx="1598023" cy="1519646"/>
          </a:xfrm>
          <a:prstGeom prst="straightConnector1">
            <a:avLst/>
          </a:prstGeom>
          <a:ln w="5715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551DA39-4E9B-4F48-91CC-85610AC4BF63}"/>
              </a:ext>
            </a:extLst>
          </p:cNvPr>
          <p:cNvCxnSpPr>
            <a:cxnSpLocks/>
          </p:cNvCxnSpPr>
          <p:nvPr/>
        </p:nvCxnSpPr>
        <p:spPr>
          <a:xfrm flipV="1">
            <a:off x="9580962" y="639651"/>
            <a:ext cx="1070291" cy="1076565"/>
          </a:xfrm>
          <a:prstGeom prst="straightConnector1">
            <a:avLst/>
          </a:prstGeom>
          <a:ln w="571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479BED2D-5488-4EC1-94E8-A1CB070D0CFA}"/>
              </a:ext>
            </a:extLst>
          </p:cNvPr>
          <p:cNvCxnSpPr>
            <a:cxnSpLocks/>
          </p:cNvCxnSpPr>
          <p:nvPr/>
        </p:nvCxnSpPr>
        <p:spPr>
          <a:xfrm flipV="1">
            <a:off x="9740168" y="1998067"/>
            <a:ext cx="1535266" cy="158568"/>
          </a:xfrm>
          <a:prstGeom prst="straightConnector1">
            <a:avLst/>
          </a:prstGeom>
          <a:ln w="571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319BB7EF-6D6F-491E-AB28-231CA47D718B}"/>
              </a:ext>
            </a:extLst>
          </p:cNvPr>
          <p:cNvCxnSpPr>
            <a:cxnSpLocks/>
          </p:cNvCxnSpPr>
          <p:nvPr/>
        </p:nvCxnSpPr>
        <p:spPr>
          <a:xfrm flipV="1">
            <a:off x="9822101" y="3958107"/>
            <a:ext cx="1373933" cy="57863"/>
          </a:xfrm>
          <a:prstGeom prst="straightConnector1">
            <a:avLst/>
          </a:prstGeom>
          <a:ln w="571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5921A39-5D8F-4160-935F-F2ED383ABCA8}"/>
              </a:ext>
            </a:extLst>
          </p:cNvPr>
          <p:cNvCxnSpPr>
            <a:cxnSpLocks/>
          </p:cNvCxnSpPr>
          <p:nvPr/>
        </p:nvCxnSpPr>
        <p:spPr>
          <a:xfrm flipV="1">
            <a:off x="9540179" y="2505362"/>
            <a:ext cx="1070291" cy="1076565"/>
          </a:xfrm>
          <a:prstGeom prst="straightConnector1">
            <a:avLst/>
          </a:prstGeom>
          <a:ln w="571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B4E3398-2F77-4494-BA5C-5D4AD7EAF3D4}"/>
              </a:ext>
            </a:extLst>
          </p:cNvPr>
          <p:cNvCxnSpPr>
            <a:cxnSpLocks/>
          </p:cNvCxnSpPr>
          <p:nvPr/>
        </p:nvCxnSpPr>
        <p:spPr>
          <a:xfrm flipV="1">
            <a:off x="8074172" y="4843298"/>
            <a:ext cx="1070291" cy="1076565"/>
          </a:xfrm>
          <a:prstGeom prst="straightConnector1">
            <a:avLst/>
          </a:prstGeom>
          <a:ln w="571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B09985B5-7402-49E2-AD11-0F74E6B1F64F}"/>
              </a:ext>
            </a:extLst>
          </p:cNvPr>
          <p:cNvCxnSpPr>
            <a:cxnSpLocks/>
          </p:cNvCxnSpPr>
          <p:nvPr/>
        </p:nvCxnSpPr>
        <p:spPr>
          <a:xfrm flipV="1">
            <a:off x="6106719" y="4857879"/>
            <a:ext cx="1070291" cy="1076565"/>
          </a:xfrm>
          <a:prstGeom prst="straightConnector1">
            <a:avLst/>
          </a:prstGeom>
          <a:ln w="571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7763F635-A9C5-4183-8F64-839D4BEF1DBC}"/>
              </a:ext>
            </a:extLst>
          </p:cNvPr>
          <p:cNvCxnSpPr>
            <a:cxnSpLocks/>
          </p:cNvCxnSpPr>
          <p:nvPr/>
        </p:nvCxnSpPr>
        <p:spPr>
          <a:xfrm flipV="1">
            <a:off x="5643883" y="4380534"/>
            <a:ext cx="31407" cy="1119299"/>
          </a:xfrm>
          <a:prstGeom prst="straightConnector1">
            <a:avLst/>
          </a:prstGeom>
          <a:ln w="571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0FF417A7-4F83-49E1-BC81-EDC8F5A15E10}"/>
              </a:ext>
            </a:extLst>
          </p:cNvPr>
          <p:cNvCxnSpPr>
            <a:cxnSpLocks/>
          </p:cNvCxnSpPr>
          <p:nvPr/>
        </p:nvCxnSpPr>
        <p:spPr>
          <a:xfrm flipV="1">
            <a:off x="7593508" y="4389115"/>
            <a:ext cx="31407" cy="1119299"/>
          </a:xfrm>
          <a:prstGeom prst="straightConnector1">
            <a:avLst/>
          </a:prstGeom>
          <a:ln w="571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982993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a16="http://schemas.microsoft.com/office/drawing/2014/main" id="{E306C8EC-8EF9-4AB9-8024-EE3A8CA8DE07}"/>
              </a:ext>
            </a:extLst>
          </p:cNvPr>
          <p:cNvSpPr/>
          <p:nvPr/>
        </p:nvSpPr>
        <p:spPr>
          <a:xfrm>
            <a:off x="5090160" y="507438"/>
            <a:ext cx="4480560" cy="262505"/>
          </a:xfrm>
          <a:prstGeom prst="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29D9D8E-DC75-499D-8188-6CDCE6B803C6}"/>
              </a:ext>
            </a:extLst>
          </p:cNvPr>
          <p:cNvSpPr/>
          <p:nvPr/>
        </p:nvSpPr>
        <p:spPr>
          <a:xfrm>
            <a:off x="3044275" y="208430"/>
            <a:ext cx="8956135" cy="262505"/>
          </a:xfrm>
          <a:prstGeom prst="rect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9C8D5FF-0C7D-45CA-89E6-DE591C1748D0}"/>
              </a:ext>
            </a:extLst>
          </p:cNvPr>
          <p:cNvSpPr/>
          <p:nvPr/>
        </p:nvSpPr>
        <p:spPr>
          <a:xfrm>
            <a:off x="3044275" y="400882"/>
            <a:ext cx="2045886" cy="369062"/>
          </a:xfrm>
          <a:prstGeom prst="rect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6877936-37E7-4897-BA12-83CED5C24695}"/>
              </a:ext>
            </a:extLst>
          </p:cNvPr>
          <p:cNvSpPr/>
          <p:nvPr/>
        </p:nvSpPr>
        <p:spPr>
          <a:xfrm>
            <a:off x="9580726" y="510077"/>
            <a:ext cx="2045886" cy="355680"/>
          </a:xfrm>
          <a:prstGeom prst="rect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8E6590C-1E8C-4A3D-9EB8-E229E933B740}"/>
              </a:ext>
            </a:extLst>
          </p:cNvPr>
          <p:cNvSpPr/>
          <p:nvPr/>
        </p:nvSpPr>
        <p:spPr>
          <a:xfrm>
            <a:off x="3039920" y="795703"/>
            <a:ext cx="8586692" cy="661683"/>
          </a:xfrm>
          <a:prstGeom prst="rect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BD7C9A6-8459-4EFB-98C8-9DF4F747D690}"/>
              </a:ext>
            </a:extLst>
          </p:cNvPr>
          <p:cNvSpPr/>
          <p:nvPr/>
        </p:nvSpPr>
        <p:spPr>
          <a:xfrm>
            <a:off x="7002953" y="795703"/>
            <a:ext cx="1043767" cy="31153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9" name="Table 68"/>
          <p:cNvGraphicFramePr>
            <a:graphicFrameLocks noGrp="1"/>
          </p:cNvGraphicFramePr>
          <p:nvPr/>
        </p:nvGraphicFramePr>
        <p:xfrm>
          <a:off x="273519" y="220197"/>
          <a:ext cx="2509683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69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27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u="none" strike="noStrike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Femur</a:t>
                      </a:r>
                    </a:p>
                    <a:p>
                      <a:pPr algn="ctr"/>
                      <a:r>
                        <a:rPr lang="en-US" sz="2000" b="1" i="0" u="none" strike="noStrike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length, </a:t>
                      </a:r>
                      <a:r>
                        <a:rPr lang="en-US" sz="2000" b="1" i="1" u="none" strike="noStrike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C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u="none" strike="noStrike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Height, </a:t>
                      </a:r>
                      <a:r>
                        <a:rPr lang="en-US" sz="2000" b="1" i="1" u="none" strike="noStrike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y</a:t>
                      </a:r>
                      <a:endParaRPr lang="en-US" sz="2000" baseline="30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170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3660"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183</a:t>
                      </a:r>
                    </a:p>
                  </a:txBody>
                  <a:tcPr>
                    <a:lnL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</a:p>
                  </a:txBody>
                  <a:tcPr>
                    <a:lnL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151</a:t>
                      </a:r>
                    </a:p>
                  </a:txBody>
                  <a:tcPr>
                    <a:lnL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</a:p>
                  </a:txBody>
                  <a:tcPr>
                    <a:lnL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195</a:t>
                      </a:r>
                    </a:p>
                  </a:txBody>
                  <a:tcPr>
                    <a:lnL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37</a:t>
                      </a:r>
                    </a:p>
                  </a:txBody>
                  <a:tcPr>
                    <a:lnL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162</a:t>
                      </a:r>
                    </a:p>
                  </a:txBody>
                  <a:tcPr>
                    <a:lnL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41</a:t>
                      </a:r>
                    </a:p>
                  </a:txBody>
                  <a:tcPr>
                    <a:lnL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174</a:t>
                      </a:r>
                    </a:p>
                  </a:txBody>
                  <a:tcPr>
                    <a:lnL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141</a:t>
                      </a:r>
                    </a:p>
                  </a:txBody>
                  <a:tcPr>
                    <a:lnL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</a:p>
                  </a:txBody>
                  <a:tcPr>
                    <a:lnL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151</a:t>
                      </a:r>
                    </a:p>
                  </a:txBody>
                  <a:tcPr>
                    <a:lnL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47</a:t>
                      </a:r>
                    </a:p>
                  </a:txBody>
                  <a:tcPr>
                    <a:lnL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185</a:t>
                      </a:r>
                    </a:p>
                  </a:txBody>
                  <a:tcPr>
                    <a:lnL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</a:p>
                  </a:txBody>
                  <a:tcPr>
                    <a:lnL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182</a:t>
                      </a:r>
                    </a:p>
                  </a:txBody>
                  <a:tcPr>
                    <a:lnL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1" name="TextBox 70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2949318" y="1818631"/>
            <a:ext cx="53180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/>
            <a:r>
              <a:rPr lang="en-US" sz="2000" b="1" dirty="0">
                <a:latin typeface="Arial" pitchFamily="34" charset="0"/>
                <a:cs typeface="Arial" pitchFamily="34" charset="0"/>
              </a:rPr>
              <a:t>Step 1 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Create a scatter plot of the data. The data show a linear relationship.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2914279" y="2790658"/>
            <a:ext cx="58057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/>
            <a:r>
              <a:rPr lang="en-US" sz="2000" b="1" dirty="0">
                <a:latin typeface="Arial" pitchFamily="34" charset="0"/>
                <a:cs typeface="Arial" pitchFamily="34" charset="0"/>
              </a:rPr>
              <a:t>Step 2 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Sketch the line that most closely appears to fit the data.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2949318" y="3571549"/>
            <a:ext cx="4846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/>
            <a:r>
              <a:rPr lang="en-US" sz="2000" b="1" dirty="0">
                <a:latin typeface="Arial" pitchFamily="34" charset="0"/>
                <a:cs typeface="Arial" pitchFamily="34" charset="0"/>
              </a:rPr>
              <a:t>Step 3 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Choose two points on the line.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2914279" y="4810937"/>
            <a:ext cx="4846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/>
            <a:r>
              <a:rPr lang="en-US" sz="2000" b="1" dirty="0">
                <a:latin typeface="Arial" pitchFamily="34" charset="0"/>
                <a:cs typeface="Arial" pitchFamily="34" charset="0"/>
              </a:rPr>
              <a:t>Step 4 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Write an equation of the line.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3786717" y="5392624"/>
            <a:ext cx="2423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/>
            <a:r>
              <a:rPr lang="en-US" sz="2000" dirty="0">
                <a:latin typeface="Arial" pitchFamily="34" charset="0"/>
                <a:cs typeface="Arial" pitchFamily="34" charset="0"/>
              </a:rPr>
              <a:t>First, find the slope.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4477597" y="5792734"/>
                <a:ext cx="4480560" cy="6037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m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y</m:t>
                        </m:r>
                        <m:r>
                          <m:rPr>
                            <m:nor/>
                          </m:rPr>
                          <a:rPr lang="en-US" sz="2000" baseline="-25000"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2000" b="0" i="0" baseline="-25000" smtClean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a:rPr lang="en-US" sz="2000" i="1" dirty="0">
                            <a:solidFill>
                              <a:schemeClr val="dk1"/>
                            </a:solidFill>
                            <a:latin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 b="0" i="0" dirty="0" smtClean="0">
                            <a:solidFill>
                              <a:schemeClr val="dk1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y</m:t>
                        </m:r>
                        <m:r>
                          <m:rPr>
                            <m:nor/>
                          </m:rPr>
                          <a:rPr lang="en-US" sz="2000" b="0" i="0" baseline="-25000" smtClean="0">
                            <a:latin typeface="Arial" pitchFamily="34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b="0" i="1" smtClean="0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="0" i="0" baseline="-25000" smtClean="0">
                            <a:latin typeface="Arial" pitchFamily="34" charset="0"/>
                            <a:cs typeface="Arial" pitchFamily="34" charset="0"/>
                          </a:rPr>
                          <m:t>2 </m:t>
                        </m:r>
                        <m:r>
                          <a:rPr lang="en-US" sz="2000" i="1" dirty="0">
                            <a:solidFill>
                              <a:schemeClr val="dk1"/>
                            </a:solidFill>
                            <a:latin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 b="0" i="0" dirty="0" smtClean="0">
                            <a:solidFill>
                              <a:schemeClr val="dk1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b="0" i="1" smtClean="0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="0" i="0" baseline="-25000" smtClean="0">
                            <a:latin typeface="Arial" pitchFamily="34" charset="0"/>
                            <a:cs typeface="Arial" pitchFamily="34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195 </m:t>
                        </m:r>
                        <m:r>
                          <a:rPr lang="en-US" sz="2000" i="1" dirty="0">
                            <a:solidFill>
                              <a:schemeClr val="dk1"/>
                            </a:solidFill>
                            <a:latin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170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50 </m:t>
                        </m:r>
                        <m:r>
                          <a:rPr lang="en-US" sz="2000" i="1" dirty="0">
                            <a:solidFill>
                              <a:schemeClr val="dk1"/>
                            </a:solidFill>
                            <a:latin typeface="Cambria Math"/>
                            <a:cs typeface="Arial" pitchFamily="34" charset="0"/>
                          </a:rPr>
                          <m:t>−</m:t>
                        </m:r>
                        <m:r>
                          <a:rPr lang="en-US" sz="2000" b="0" i="1" dirty="0" smtClean="0">
                            <a:solidFill>
                              <a:schemeClr val="dk1"/>
                            </a:solidFill>
                            <a:latin typeface="Cambria Math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40</m:t>
                        </m:r>
                      </m:den>
                    </m:f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25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2.5</a:t>
                </a:r>
              </a:p>
            </p:txBody>
          </p:sp>
        </mc:Choice>
        <mc:Fallback xmlns="">
          <p:sp>
            <p:nvSpPr>
              <p:cNvPr id="80" name="TextBox 79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7597" y="5792734"/>
                <a:ext cx="4480560" cy="603755"/>
              </a:xfrm>
              <a:prstGeom prst="rect">
                <a:avLst/>
              </a:prstGeom>
              <a:blipFill rotWithShape="0">
                <a:blip r:embed="rId5"/>
                <a:stretch>
                  <a:fillRect l="-1497" b="-40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EEDD57E8-8F89-4252-B871-F480973327CF}"/>
              </a:ext>
            </a:extLst>
          </p:cNvPr>
          <p:cNvSpPr txBox="1"/>
          <p:nvPr/>
        </p:nvSpPr>
        <p:spPr>
          <a:xfrm>
            <a:off x="2949318" y="1422863"/>
            <a:ext cx="15322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SOLUTION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688796A-1872-4A1B-A0A4-C3A93E6C04F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8858" y="1837832"/>
            <a:ext cx="3564052" cy="3331067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11060711" y="2816382"/>
            <a:ext cx="73152" cy="73152"/>
          </a:xfrm>
          <a:prstGeom prst="ellipse">
            <a:avLst/>
          </a:prstGeom>
          <a:solidFill>
            <a:srgbClr val="006E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0629311" y="2953468"/>
            <a:ext cx="73152" cy="73152"/>
          </a:xfrm>
          <a:prstGeom prst="ellipse">
            <a:avLst/>
          </a:prstGeom>
          <a:solidFill>
            <a:srgbClr val="006E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0856482" y="2880316"/>
            <a:ext cx="73152" cy="73152"/>
          </a:xfrm>
          <a:prstGeom prst="ellipse">
            <a:avLst/>
          </a:prstGeom>
          <a:solidFill>
            <a:srgbClr val="006E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10103599" y="2593697"/>
            <a:ext cx="1759263" cy="618872"/>
          </a:xfrm>
          <a:prstGeom prst="straightConnector1">
            <a:avLst/>
          </a:prstGeom>
          <a:ln w="25400">
            <a:solidFill>
              <a:srgbClr val="007DC5"/>
            </a:solidFill>
            <a:headEnd type="stealth" w="lg" len="lg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11312672" y="2743230"/>
            <a:ext cx="73152" cy="73152"/>
          </a:xfrm>
          <a:prstGeom prst="ellipse">
            <a:avLst/>
          </a:prstGeom>
          <a:solidFill>
            <a:srgbClr val="006E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1129085" y="2791948"/>
            <a:ext cx="73152" cy="73152"/>
          </a:xfrm>
          <a:prstGeom prst="ellipse">
            <a:avLst/>
          </a:prstGeom>
          <a:solidFill>
            <a:srgbClr val="006E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0806819" y="2903020"/>
            <a:ext cx="73152" cy="73152"/>
          </a:xfrm>
          <a:prstGeom prst="ellipse">
            <a:avLst/>
          </a:prstGeom>
          <a:solidFill>
            <a:srgbClr val="006E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0469084" y="3038058"/>
            <a:ext cx="73152" cy="73152"/>
          </a:xfrm>
          <a:prstGeom prst="ellipse">
            <a:avLst/>
          </a:prstGeom>
          <a:solidFill>
            <a:srgbClr val="006E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0397542" y="3038058"/>
            <a:ext cx="73152" cy="73152"/>
          </a:xfrm>
          <a:prstGeom prst="ellipse">
            <a:avLst/>
          </a:prstGeom>
          <a:solidFill>
            <a:srgbClr val="006E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0298921" y="3088125"/>
            <a:ext cx="73152" cy="73152"/>
          </a:xfrm>
          <a:prstGeom prst="ellipse">
            <a:avLst/>
          </a:prstGeom>
          <a:solidFill>
            <a:srgbClr val="006E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10067007" y="2553912"/>
            <a:ext cx="1656874" cy="821467"/>
            <a:chOff x="10067007" y="2553912"/>
            <a:chExt cx="1656874" cy="821467"/>
          </a:xfrm>
        </p:grpSpPr>
        <p:sp>
          <p:nvSpPr>
            <p:cNvPr id="33" name="TextBox 32"/>
            <p:cNvSpPr txBox="1"/>
            <p:nvPr/>
          </p:nvSpPr>
          <p:spPr>
            <a:xfrm>
              <a:off x="10067007" y="2553912"/>
              <a:ext cx="891706" cy="3120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006CB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(40, 170)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0832175" y="3063351"/>
              <a:ext cx="891706" cy="3120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006CB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(50, 195)</a:t>
              </a:r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10603669" y="2790658"/>
              <a:ext cx="191069" cy="112362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11208588" y="2835763"/>
              <a:ext cx="118404" cy="223892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B76491B9-EED7-4D95-AB18-C0225C517DEA}"/>
              </a:ext>
            </a:extLst>
          </p:cNvPr>
          <p:cNvSpPr txBox="1"/>
          <p:nvPr/>
        </p:nvSpPr>
        <p:spPr>
          <a:xfrm>
            <a:off x="5432699" y="3103850"/>
            <a:ext cx="288689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Here is one possibility...</a:t>
            </a:r>
            <a:endParaRPr lang="en-US" sz="20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5459FB0-244E-4A2C-9368-343474FC55D4}"/>
              </a:ext>
            </a:extLst>
          </p:cNvPr>
          <p:cNvSpPr txBox="1"/>
          <p:nvPr/>
        </p:nvSpPr>
        <p:spPr>
          <a:xfrm>
            <a:off x="3866342" y="3875681"/>
            <a:ext cx="374903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For the line shown, you might choose (40, 170) and (50, 195).</a:t>
            </a:r>
            <a:endParaRPr lang="en-US" sz="20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2949318" y="119571"/>
            <a:ext cx="90902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The table shows the femur lengths (in centimeters) and heights (in centimeters) of several people. Do the data show a linear relationship? If so, write an equation of a line of fit and use it to estimate the height of a person whose femur is 35 centimeters long.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F8101C6-79E3-4734-9C61-F8FF5972A916}"/>
              </a:ext>
            </a:extLst>
          </p:cNvPr>
          <p:cNvSpPr/>
          <p:nvPr/>
        </p:nvSpPr>
        <p:spPr>
          <a:xfrm>
            <a:off x="465909" y="957943"/>
            <a:ext cx="2207622" cy="330926"/>
          </a:xfrm>
          <a:prstGeom prst="rect">
            <a:avLst/>
          </a:prstGeom>
          <a:solidFill>
            <a:srgbClr val="006CB8">
              <a:alpha val="50000"/>
            </a:srgb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F9ED1C42-A27F-4F69-86B5-003EB6D47958}"/>
              </a:ext>
            </a:extLst>
          </p:cNvPr>
          <p:cNvSpPr/>
          <p:nvPr/>
        </p:nvSpPr>
        <p:spPr>
          <a:xfrm>
            <a:off x="465909" y="2127515"/>
            <a:ext cx="2207622" cy="330926"/>
          </a:xfrm>
          <a:prstGeom prst="rect">
            <a:avLst/>
          </a:prstGeom>
          <a:solidFill>
            <a:srgbClr val="006CB8">
              <a:alpha val="50000"/>
            </a:srgb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99944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9" grpId="0" animBg="1"/>
      <p:bldP spid="40" grpId="0" animBg="1"/>
      <p:bldP spid="41" grpId="0" animBg="1"/>
      <p:bldP spid="42" grpId="0" animBg="1"/>
      <p:bldP spid="6" grpId="0" animBg="1"/>
      <p:bldP spid="71" grpId="0"/>
      <p:bldP spid="75" grpId="0"/>
      <p:bldP spid="76" grpId="0"/>
      <p:bldP spid="78" grpId="0"/>
      <p:bldP spid="79" grpId="0"/>
      <p:bldP spid="80" grpId="0"/>
      <p:bldP spid="13" grpId="0"/>
      <p:bldP spid="16" grpId="0" animBg="1"/>
      <p:bldP spid="19" grpId="0" animBg="1"/>
      <p:bldP spid="20" grpId="0" animBg="1"/>
      <p:bldP spid="18" grpId="0" animBg="1"/>
      <p:bldP spid="22" grpId="0" animBg="1"/>
      <p:bldP spid="14" grpId="0" animBg="1"/>
      <p:bldP spid="21" grpId="0" animBg="1"/>
      <p:bldP spid="17" grpId="0" animBg="1"/>
      <p:bldP spid="15" grpId="0" animBg="1"/>
      <p:bldP spid="28" grpId="0"/>
      <p:bldP spid="30" grpId="0"/>
      <p:bldP spid="9" grpId="0" animBg="1"/>
      <p:bldP spid="4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.8|6.7|13.2|2.3|7.1|30.6|3|13.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|5.6|2.6|1.5|7.9|11.4|0.9|33.4|2.9|8.4|17.1|1|1|20.1|4.5|9.6|13|15.3|19.9|1.3|0.5|15.8|7.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3|10.4|4.5|3.6|10.2|1.4|12|6.7|13.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4|6.5|2.7|2.4|14|4.6|20.2|12.3|2.7|9.7|8.5|27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6|0.9|11.9|30.2|16.1|88.4|4.5|2.8|8.8|20.8|51.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2.4|7.1|9.8|3.5|3.3|6.5|5.7|9.5|2.3|5.2|5.4|3|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|29.4|9.3|11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2.8|4.3|5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|9.1|5.8|12.3|13.5|6.9|13.4|8.6|4.7|12.4|5.5|21.9|9.3|4.8|2.5|2.7|6.8|0.9|7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1|11.4|1.7|10.9|6.4|2.4|8.2|6.4|13.9|3|9.1|6.9|5|8.5|4.2|13.1|39.6|1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3|17.5|36.9|25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4|17.2|7.4|0.6|20.5|40.4|13.5|7.3|16.9|1.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7.5|20|15.2|41.3|26.6|1.3|13.8|37|9.5|1.4|9.1|11.7|4.7|19.6|5.2|9.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9|10.6|10.8|22.6|2|18.5|3.1|6.9|2.4|5.6|27.1|11.7|6.1|1.7|1.1|9.7|23.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5447</TotalTime>
  <Words>1642</Words>
  <Application>Microsoft Office PowerPoint</Application>
  <PresentationFormat>Widescreen</PresentationFormat>
  <Paragraphs>235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Lance Williams</dc:creator>
  <cp:lastModifiedBy>Thompson, Mikel</cp:lastModifiedBy>
  <cp:revision>408</cp:revision>
  <dcterms:created xsi:type="dcterms:W3CDTF">2018-01-02T19:57:38Z</dcterms:created>
  <dcterms:modified xsi:type="dcterms:W3CDTF">2020-09-14T21:05:18Z</dcterms:modified>
</cp:coreProperties>
</file>